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97" r:id="rId2"/>
    <p:sldId id="258" r:id="rId3"/>
    <p:sldId id="260" r:id="rId4"/>
    <p:sldId id="304" r:id="rId5"/>
    <p:sldId id="261" r:id="rId6"/>
    <p:sldId id="301" r:id="rId7"/>
    <p:sldId id="269" r:id="rId8"/>
    <p:sldId id="274" r:id="rId9"/>
    <p:sldId id="302" r:id="rId10"/>
    <p:sldId id="277" r:id="rId11"/>
    <p:sldId id="303" r:id="rId12"/>
    <p:sldId id="279" r:id="rId13"/>
    <p:sldId id="298" r:id="rId14"/>
    <p:sldId id="299" r:id="rId15"/>
    <p:sldId id="300" r:id="rId16"/>
    <p:sldId id="296" r:id="rId17"/>
  </p:sldIdLst>
  <p:sldSz cx="12192000" cy="6858000"/>
  <p:notesSz cx="6858000" cy="9144000"/>
  <p:embeddedFontLst>
    <p:embeddedFont>
      <p:font typeface="Bahnschrift" panose="020B0502040204020203" pitchFamily="34" charset="0"/>
      <p:regular r:id="rId19"/>
      <p:bold r:id="rId20"/>
    </p:embeddedFont>
    <p:embeddedFont>
      <p:font typeface="Calibri" panose="020F0502020204030204" pitchFamily="34" charset="0"/>
      <p:regular r:id="rId21"/>
      <p:bold r:id="rId22"/>
      <p:italic r:id="rId23"/>
      <p:boldItalic r:id="rId24"/>
    </p:embeddedFont>
    <p:embeddedFont>
      <p:font typeface="Georgia" panose="02040502050405020303" pitchFamily="18"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70">
          <p15:clr>
            <a:srgbClr val="9AA0A6"/>
          </p15:clr>
        </p15:guide>
        <p15:guide id="2" pos="5868">
          <p15:clr>
            <a:srgbClr val="9AA0A6"/>
          </p15:clr>
        </p15:guide>
        <p15:guide id="3" orient="horz" pos="1571">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6" roundtripDataSignature="AMtx7mgzPzfW/Eqj5INjXEMP3JF+w7YJ8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C2D7396-3E8A-4C48-A43C-EBEA59809495}">
  <a:tblStyle styleId="{2C2D7396-3E8A-4C48-A43C-EBEA598094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946" y="120"/>
      </p:cViewPr>
      <p:guideLst>
        <p:guide orient="horz" pos="1570"/>
        <p:guide pos="5868"/>
        <p:guide orient="horz" pos="157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56" Type="http://customschemas.google.com/relationships/presentationmetadata" Target="metadata"/><Relationship Id="rId8" Type="http://schemas.openxmlformats.org/officeDocument/2006/relationships/slide" Target="slides/slide7.xml"/></Relationships>
</file>

<file path=ppt/media/image1.png>
</file>

<file path=ppt/media/image10.png>
</file>

<file path=ppt/media/image11.jpg>
</file>

<file path=ppt/media/image12.jpg>
</file>

<file path=ppt/media/image2.jpe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r>
              <a:rPr lang="en-US"/>
              <a:t>Keep observations </a:t>
            </a:r>
            <a:endParaRPr/>
          </a:p>
        </p:txBody>
      </p:sp>
      <p:sp>
        <p:nvSpPr>
          <p:cNvPr id="303" name="Google Shape;303;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577520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0" name="Google Shape;320;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r>
              <a:rPr lang="en-US"/>
              <a:t>Add graphical </a:t>
            </a:r>
            <a:endParaRPr/>
          </a:p>
        </p:txBody>
      </p:sp>
      <p:sp>
        <p:nvSpPr>
          <p:cNvPr id="321" name="Google Shape;321;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87" name="Google Shape;487;p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f3a8d4be09_2_18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Change </a:t>
            </a:r>
            <a:endParaRPr/>
          </a:p>
        </p:txBody>
      </p:sp>
      <p:sp>
        <p:nvSpPr>
          <p:cNvPr id="137" name="Google Shape;137;gf3a8d4be09_2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f3a8d4be09_2_18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Change </a:t>
            </a:r>
            <a:endParaRPr/>
          </a:p>
        </p:txBody>
      </p:sp>
      <p:sp>
        <p:nvSpPr>
          <p:cNvPr id="137" name="Google Shape;137;gf3a8d4be09_2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24042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f3a8d4be09_2_9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5" name="Google Shape;145;gf3a8d4be09_2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f3a8d4be09_2_9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5" name="Google Shape;145;gf3a8d4be09_2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94711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200"/>
              <a:t>EDA is used for </a:t>
            </a:r>
            <a:r>
              <a:rPr lang="en-US" sz="1200" b="1"/>
              <a:t>seeing what the data can tell us before the modeling task</a:t>
            </a:r>
            <a:r>
              <a:rPr lang="en-US" sz="1200"/>
              <a:t>.</a:t>
            </a:r>
            <a:endParaRPr/>
          </a:p>
          <a:p>
            <a:pPr marL="0" lvl="0" indent="0" algn="l" rtl="0">
              <a:lnSpc>
                <a:spcPct val="100000"/>
              </a:lnSpc>
              <a:spcBef>
                <a:spcPts val="0"/>
              </a:spcBef>
              <a:spcAft>
                <a:spcPts val="0"/>
              </a:spcAft>
              <a:buSzPts val="1400"/>
              <a:buNone/>
            </a:pPr>
            <a:endParaRPr sz="1200"/>
          </a:p>
          <a:p>
            <a:pPr marL="0" lvl="0" indent="0" algn="l" rtl="0">
              <a:lnSpc>
                <a:spcPct val="100000"/>
              </a:lnSpc>
              <a:spcBef>
                <a:spcPts val="0"/>
              </a:spcBef>
              <a:spcAft>
                <a:spcPts val="0"/>
              </a:spcAft>
              <a:buSzPts val="1400"/>
              <a:buNone/>
            </a:pPr>
            <a:r>
              <a:rPr lang="en-US" sz="1200"/>
              <a:t>Change</a:t>
            </a:r>
            <a:endParaRPr/>
          </a:p>
          <a:p>
            <a:pPr marL="0" lvl="0" indent="0" algn="l" rtl="0">
              <a:lnSpc>
                <a:spcPct val="100000"/>
              </a:lnSpc>
              <a:spcBef>
                <a:spcPts val="0"/>
              </a:spcBef>
              <a:spcAft>
                <a:spcPts val="0"/>
              </a:spcAft>
              <a:buSzPts val="1400"/>
              <a:buNone/>
            </a:pPr>
            <a:endParaRPr/>
          </a:p>
        </p:txBody>
      </p:sp>
      <p:sp>
        <p:nvSpPr>
          <p:cNvPr id="261" name="Google Shape;261;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200"/>
              <a:t>EDA is used for </a:t>
            </a:r>
            <a:r>
              <a:rPr lang="en-US" sz="1200" b="1"/>
              <a:t>seeing what the data can tell us before the modeling task</a:t>
            </a:r>
            <a:r>
              <a:rPr lang="en-US" sz="1200"/>
              <a:t>.</a:t>
            </a:r>
            <a:endParaRPr/>
          </a:p>
          <a:p>
            <a:pPr marL="0" lvl="0" indent="0" algn="l" rtl="0">
              <a:lnSpc>
                <a:spcPct val="100000"/>
              </a:lnSpc>
              <a:spcBef>
                <a:spcPts val="0"/>
              </a:spcBef>
              <a:spcAft>
                <a:spcPts val="0"/>
              </a:spcAft>
              <a:buSzPts val="1400"/>
              <a:buNone/>
            </a:pPr>
            <a:endParaRPr sz="1200"/>
          </a:p>
          <a:p>
            <a:pPr marL="0" lvl="0" indent="0" algn="l" rtl="0">
              <a:lnSpc>
                <a:spcPct val="100000"/>
              </a:lnSpc>
              <a:spcBef>
                <a:spcPts val="0"/>
              </a:spcBef>
              <a:spcAft>
                <a:spcPts val="0"/>
              </a:spcAft>
              <a:buSzPts val="1400"/>
              <a:buNone/>
            </a:pPr>
            <a:r>
              <a:rPr lang="en-US" sz="1200"/>
              <a:t>Change</a:t>
            </a:r>
            <a:endParaRPr/>
          </a:p>
          <a:p>
            <a:pPr marL="0" lvl="0" indent="0" algn="l" rtl="0">
              <a:lnSpc>
                <a:spcPct val="100000"/>
              </a:lnSpc>
              <a:spcBef>
                <a:spcPts val="0"/>
              </a:spcBef>
              <a:spcAft>
                <a:spcPts val="0"/>
              </a:spcAft>
              <a:buSzPts val="1400"/>
              <a:buNone/>
            </a:pPr>
            <a:endParaRPr/>
          </a:p>
        </p:txBody>
      </p:sp>
      <p:sp>
        <p:nvSpPr>
          <p:cNvPr id="261" name="Google Shape;261;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79483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r>
              <a:rPr lang="en-US"/>
              <a:t>Keep observations </a:t>
            </a:r>
            <a:endParaRPr/>
          </a:p>
        </p:txBody>
      </p:sp>
      <p:sp>
        <p:nvSpPr>
          <p:cNvPr id="303" name="Google Shape;303;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10</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p:cSld name="6_Title and Content">
    <p:spTree>
      <p:nvGrpSpPr>
        <p:cNvPr id="1" name="Shape 15"/>
        <p:cNvGrpSpPr/>
        <p:nvPr/>
      </p:nvGrpSpPr>
      <p:grpSpPr>
        <a:xfrm>
          <a:off x="0" y="0"/>
          <a:ext cx="0" cy="0"/>
          <a:chOff x="0" y="0"/>
          <a:chExt cx="0" cy="0"/>
        </a:xfrm>
      </p:grpSpPr>
      <p:sp>
        <p:nvSpPr>
          <p:cNvPr id="16" name="Google Shape;16;p61"/>
          <p:cNvSpPr/>
          <p:nvPr/>
        </p:nvSpPr>
        <p:spPr>
          <a:xfrm>
            <a:off x="0" y="13"/>
            <a:ext cx="12192000" cy="819151"/>
          </a:xfrm>
          <a:prstGeom prst="rect">
            <a:avLst/>
          </a:prstGeom>
          <a:solidFill>
            <a:srgbClr val="D5DBE5"/>
          </a:solidFill>
          <a:ln>
            <a:noFill/>
          </a:ln>
        </p:spPr>
        <p:txBody>
          <a:bodyPr spcFirstLastPara="1" wrap="square" lIns="91400" tIns="45675" rIns="91400" bIns="45675" anchor="ctr" anchorCtr="0">
            <a:noAutofit/>
          </a:bodyPr>
          <a:lstStyle/>
          <a:p>
            <a:pPr marL="0" marR="0" lvl="0" indent="0" algn="ctr" rtl="0">
              <a:lnSpc>
                <a:spcPct val="100000"/>
              </a:lnSpc>
              <a:spcBef>
                <a:spcPts val="0"/>
              </a:spcBef>
              <a:spcAft>
                <a:spcPts val="0"/>
              </a:spcAft>
              <a:buClr>
                <a:srgbClr val="000000"/>
              </a:buClr>
              <a:buSzPts val="1900"/>
              <a:buFont typeface="Arial"/>
              <a:buNone/>
            </a:pPr>
            <a:endParaRPr sz="1900" b="0" i="0" u="none" strike="noStrike" cap="none">
              <a:solidFill>
                <a:schemeClr val="lt1"/>
              </a:solidFill>
              <a:latin typeface="Calibri"/>
              <a:ea typeface="Calibri"/>
              <a:cs typeface="Calibri"/>
              <a:sym typeface="Calibri"/>
            </a:endParaRPr>
          </a:p>
        </p:txBody>
      </p:sp>
      <p:sp>
        <p:nvSpPr>
          <p:cNvPr id="17" name="Google Shape;17;p61"/>
          <p:cNvSpPr txBox="1">
            <a:spLocks noGrp="1"/>
          </p:cNvSpPr>
          <p:nvPr>
            <p:ph type="title"/>
          </p:nvPr>
        </p:nvSpPr>
        <p:spPr>
          <a:xfrm>
            <a:off x="228600" y="184714"/>
            <a:ext cx="10515600" cy="521639"/>
          </a:xfrm>
          <a:prstGeom prst="rect">
            <a:avLst/>
          </a:prstGeom>
          <a:noFill/>
          <a:ln>
            <a:noFill/>
          </a:ln>
        </p:spPr>
        <p:txBody>
          <a:bodyPr spcFirstLastPara="1" wrap="square" lIns="91400" tIns="45675" rIns="91400" bIns="45675" anchor="ctr" anchorCtr="0">
            <a:spAutoFit/>
          </a:bodyPr>
          <a:lstStyle>
            <a:lvl1pPr lvl="0" algn="l">
              <a:lnSpc>
                <a:spcPct val="90000"/>
              </a:lnSpc>
              <a:spcBef>
                <a:spcPts val="0"/>
              </a:spcBef>
              <a:spcAft>
                <a:spcPts val="0"/>
              </a:spcAft>
              <a:buClr>
                <a:schemeClr val="dk1"/>
              </a:buClr>
              <a:buSzPts val="2300"/>
              <a:buFont typeface="Georgia"/>
              <a:buNone/>
              <a:defRPr sz="3100">
                <a:solidFill>
                  <a:schemeClr val="dk1"/>
                </a:solidFill>
                <a:latin typeface="Georgia"/>
                <a:ea typeface="Georgia"/>
                <a:cs typeface="Georgia"/>
                <a:sym typeface="Georg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 name="Google Shape;18;p61"/>
          <p:cNvSpPr txBox="1">
            <a:spLocks noGrp="1"/>
          </p:cNvSpPr>
          <p:nvPr>
            <p:ph type="sldNum" idx="12"/>
          </p:nvPr>
        </p:nvSpPr>
        <p:spPr>
          <a:xfrm>
            <a:off x="11639552" y="6350000"/>
            <a:ext cx="390525" cy="288925"/>
          </a:xfrm>
          <a:prstGeom prst="rect">
            <a:avLst/>
          </a:prstGeom>
          <a:noFill/>
          <a:ln>
            <a:noFill/>
          </a:ln>
        </p:spPr>
        <p:txBody>
          <a:bodyPr spcFirstLastPara="1" wrap="square" lIns="91400" tIns="45675" rIns="91400" bIns="45675"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19" name="Google Shape;19;p61"/>
          <p:cNvCxnSpPr/>
          <p:nvPr/>
        </p:nvCxnSpPr>
        <p:spPr>
          <a:xfrm>
            <a:off x="13" y="6457951"/>
            <a:ext cx="9608457" cy="0"/>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7"/>
        <p:cNvGrpSpPr/>
        <p:nvPr/>
      </p:nvGrpSpPr>
      <p:grpSpPr>
        <a:xfrm>
          <a:off x="0" y="0"/>
          <a:ext cx="0" cy="0"/>
          <a:chOff x="0" y="0"/>
          <a:chExt cx="0" cy="0"/>
        </a:xfrm>
      </p:grpSpPr>
      <p:sp>
        <p:nvSpPr>
          <p:cNvPr id="88" name="Google Shape;88;p47"/>
          <p:cNvSpPr txBox="1">
            <a:spLocks noGrp="1"/>
          </p:cNvSpPr>
          <p:nvPr>
            <p:ph type="title"/>
          </p:nvPr>
        </p:nvSpPr>
        <p:spPr>
          <a:xfrm rot="5400000">
            <a:off x="7133442" y="1956595"/>
            <a:ext cx="5811839" cy="2628900"/>
          </a:xfrm>
          <a:prstGeom prst="rect">
            <a:avLst/>
          </a:prstGeom>
          <a:noFill/>
          <a:ln>
            <a:noFill/>
          </a:ln>
        </p:spPr>
        <p:txBody>
          <a:bodyPr spcFirstLastPara="1" wrap="square" lIns="91400" tIns="45675" rIns="91400" bIns="45675"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7"/>
          <p:cNvSpPr txBox="1">
            <a:spLocks noGrp="1"/>
          </p:cNvSpPr>
          <p:nvPr>
            <p:ph type="body" idx="1"/>
          </p:nvPr>
        </p:nvSpPr>
        <p:spPr>
          <a:xfrm rot="5400000">
            <a:off x="1799442" y="-596106"/>
            <a:ext cx="5811839" cy="7734300"/>
          </a:xfrm>
          <a:prstGeom prst="rect">
            <a:avLst/>
          </a:prstGeom>
          <a:noFill/>
          <a:ln>
            <a:noFill/>
          </a:ln>
        </p:spPr>
        <p:txBody>
          <a:bodyPr spcFirstLastPara="1" wrap="square" lIns="91400" tIns="45675" rIns="91400" bIns="45675"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0" name="Google Shape;90;p47"/>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47"/>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47"/>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1">
  <p:cSld name="Title and Content">
    <p:spTree>
      <p:nvGrpSpPr>
        <p:cNvPr id="1" name="Shape 24"/>
        <p:cNvGrpSpPr/>
        <p:nvPr/>
      </p:nvGrpSpPr>
      <p:grpSpPr>
        <a:xfrm>
          <a:off x="0" y="0"/>
          <a:ext cx="0" cy="0"/>
          <a:chOff x="0" y="0"/>
          <a:chExt cx="0" cy="0"/>
        </a:xfrm>
      </p:grpSpPr>
      <p:sp>
        <p:nvSpPr>
          <p:cNvPr id="25" name="Google Shape;25;gf3a8d4be09_2_86"/>
          <p:cNvSpPr/>
          <p:nvPr/>
        </p:nvSpPr>
        <p:spPr>
          <a:xfrm>
            <a:off x="0" y="3"/>
            <a:ext cx="12192000" cy="819300"/>
          </a:xfrm>
          <a:prstGeom prst="rect">
            <a:avLst/>
          </a:prstGeom>
          <a:solidFill>
            <a:srgbClr val="D5DBE5"/>
          </a:solidFill>
          <a:ln>
            <a:noFill/>
          </a:ln>
        </p:spPr>
        <p:txBody>
          <a:bodyPr spcFirstLastPara="1" wrap="square" lIns="91400" tIns="45675" rIns="91400" bIns="4567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900" b="0" i="0" u="none" strike="noStrike" cap="none">
              <a:solidFill>
                <a:schemeClr val="lt1"/>
              </a:solidFill>
              <a:latin typeface="Calibri"/>
              <a:ea typeface="Calibri"/>
              <a:cs typeface="Calibri"/>
              <a:sym typeface="Calibri"/>
            </a:endParaRPr>
          </a:p>
        </p:txBody>
      </p:sp>
      <p:sp>
        <p:nvSpPr>
          <p:cNvPr id="26" name="Google Shape;26;gf3a8d4be09_2_86"/>
          <p:cNvSpPr txBox="1">
            <a:spLocks noGrp="1"/>
          </p:cNvSpPr>
          <p:nvPr>
            <p:ph type="title"/>
          </p:nvPr>
        </p:nvSpPr>
        <p:spPr>
          <a:xfrm>
            <a:off x="228600" y="187044"/>
            <a:ext cx="10515600" cy="517024"/>
          </a:xfrm>
          <a:prstGeom prst="rect">
            <a:avLst/>
          </a:prstGeom>
          <a:noFill/>
          <a:ln>
            <a:noFill/>
          </a:ln>
        </p:spPr>
        <p:txBody>
          <a:bodyPr spcFirstLastPara="1" wrap="square" lIns="91400" tIns="45675" rIns="91400" bIns="45675" anchor="ctr" anchorCtr="0">
            <a:spAutoFit/>
          </a:bodyPr>
          <a:lstStyle>
            <a:lvl1pPr lvl="0" algn="l">
              <a:lnSpc>
                <a:spcPct val="90000"/>
              </a:lnSpc>
              <a:spcBef>
                <a:spcPts val="0"/>
              </a:spcBef>
              <a:spcAft>
                <a:spcPts val="0"/>
              </a:spcAft>
              <a:buClr>
                <a:schemeClr val="dk1"/>
              </a:buClr>
              <a:buSzPts val="3000"/>
              <a:buFont typeface="Georgia"/>
              <a:buNone/>
              <a:defRPr sz="3100">
                <a:solidFill>
                  <a:schemeClr val="dk1"/>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gf3a8d4be09_2_86"/>
          <p:cNvSpPr txBox="1">
            <a:spLocks noGrp="1"/>
          </p:cNvSpPr>
          <p:nvPr>
            <p:ph type="sldNum" idx="12"/>
          </p:nvPr>
        </p:nvSpPr>
        <p:spPr>
          <a:xfrm>
            <a:off x="11639549" y="6350003"/>
            <a:ext cx="390600" cy="288900"/>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28" name="Google Shape;28;gf3a8d4be09_2_86"/>
          <p:cNvCxnSpPr/>
          <p:nvPr/>
        </p:nvCxnSpPr>
        <p:spPr>
          <a:xfrm>
            <a:off x="0" y="6457951"/>
            <a:ext cx="9608400" cy="0"/>
          </a:xfrm>
          <a:prstGeom prst="straightConnector1">
            <a:avLst/>
          </a:prstGeom>
          <a:noFill/>
          <a:ln w="9525" cap="flat" cmpd="sng">
            <a:solidFill>
              <a:schemeClr val="accent1"/>
            </a:solidFill>
            <a:prstDash val="solid"/>
            <a:miter lim="800000"/>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39"/>
          <p:cNvSpPr txBox="1">
            <a:spLocks noGrp="1"/>
          </p:cNvSpPr>
          <p:nvPr>
            <p:ph type="title"/>
          </p:nvPr>
        </p:nvSpPr>
        <p:spPr>
          <a:xfrm>
            <a:off x="838200" y="365125"/>
            <a:ext cx="10515600" cy="1325563"/>
          </a:xfrm>
          <a:prstGeom prst="rect">
            <a:avLst/>
          </a:prstGeom>
          <a:noFill/>
          <a:ln>
            <a:noFill/>
          </a:ln>
        </p:spPr>
        <p:txBody>
          <a:bodyPr spcFirstLastPara="1" wrap="square" lIns="91400" tIns="45675" rIns="91400" bIns="45675"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9"/>
          <p:cNvSpPr txBox="1">
            <a:spLocks noGrp="1"/>
          </p:cNvSpPr>
          <p:nvPr>
            <p:ph type="body" idx="1"/>
          </p:nvPr>
        </p:nvSpPr>
        <p:spPr>
          <a:xfrm>
            <a:off x="838200" y="1825625"/>
            <a:ext cx="10515600" cy="4351339"/>
          </a:xfrm>
          <a:prstGeom prst="rect">
            <a:avLst/>
          </a:prstGeom>
          <a:noFill/>
          <a:ln>
            <a:noFill/>
          </a:ln>
        </p:spPr>
        <p:txBody>
          <a:bodyPr spcFirstLastPara="1" wrap="square" lIns="91400" tIns="45675" rIns="91400" bIns="45675"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39"/>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39"/>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39"/>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sp>
        <p:nvSpPr>
          <p:cNvPr id="50" name="Google Shape;50;p40"/>
          <p:cNvSpPr txBox="1">
            <a:spLocks noGrp="1"/>
          </p:cNvSpPr>
          <p:nvPr>
            <p:ph type="title"/>
          </p:nvPr>
        </p:nvSpPr>
        <p:spPr>
          <a:xfrm>
            <a:off x="831851" y="1709750"/>
            <a:ext cx="10515600" cy="2852737"/>
          </a:xfrm>
          <a:prstGeom prst="rect">
            <a:avLst/>
          </a:prstGeom>
          <a:noFill/>
          <a:ln>
            <a:noFill/>
          </a:ln>
        </p:spPr>
        <p:txBody>
          <a:bodyPr spcFirstLastPara="1" wrap="square" lIns="91400" tIns="45675" rIns="91400" bIns="45675"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1"/>
          </p:nvPr>
        </p:nvSpPr>
        <p:spPr>
          <a:xfrm>
            <a:off x="831851" y="4589465"/>
            <a:ext cx="10515600" cy="1500187"/>
          </a:xfrm>
          <a:prstGeom prst="rect">
            <a:avLst/>
          </a:prstGeom>
          <a:noFill/>
          <a:ln>
            <a:noFill/>
          </a:ln>
        </p:spPr>
        <p:txBody>
          <a:bodyPr spcFirstLastPara="1" wrap="square" lIns="91400" tIns="45675" rIns="91400" bIns="45675"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9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2" name="Google Shape;52;p40"/>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5"/>
        <p:cNvGrpSpPr/>
        <p:nvPr/>
      </p:nvGrpSpPr>
      <p:grpSpPr>
        <a:xfrm>
          <a:off x="0" y="0"/>
          <a:ext cx="0" cy="0"/>
          <a:chOff x="0" y="0"/>
          <a:chExt cx="0" cy="0"/>
        </a:xfrm>
      </p:grpSpPr>
      <p:sp>
        <p:nvSpPr>
          <p:cNvPr id="56" name="Google Shape;56;p41"/>
          <p:cNvSpPr txBox="1">
            <a:spLocks noGrp="1"/>
          </p:cNvSpPr>
          <p:nvPr>
            <p:ph type="title"/>
          </p:nvPr>
        </p:nvSpPr>
        <p:spPr>
          <a:xfrm>
            <a:off x="838200" y="365125"/>
            <a:ext cx="10515600" cy="1325563"/>
          </a:xfrm>
          <a:prstGeom prst="rect">
            <a:avLst/>
          </a:prstGeom>
          <a:noFill/>
          <a:ln>
            <a:noFill/>
          </a:ln>
        </p:spPr>
        <p:txBody>
          <a:bodyPr spcFirstLastPara="1" wrap="square" lIns="91400" tIns="45675" rIns="91400" bIns="45675"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41"/>
          <p:cNvSpPr txBox="1">
            <a:spLocks noGrp="1"/>
          </p:cNvSpPr>
          <p:nvPr>
            <p:ph type="body" idx="1"/>
          </p:nvPr>
        </p:nvSpPr>
        <p:spPr>
          <a:xfrm>
            <a:off x="838200" y="1825625"/>
            <a:ext cx="5181600" cy="4351339"/>
          </a:xfrm>
          <a:prstGeom prst="rect">
            <a:avLst/>
          </a:prstGeom>
          <a:noFill/>
          <a:ln>
            <a:noFill/>
          </a:ln>
        </p:spPr>
        <p:txBody>
          <a:bodyPr spcFirstLastPara="1" wrap="square" lIns="91400" tIns="45675" rIns="91400" bIns="45675"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41"/>
          <p:cNvSpPr txBox="1">
            <a:spLocks noGrp="1"/>
          </p:cNvSpPr>
          <p:nvPr>
            <p:ph type="body" idx="2"/>
          </p:nvPr>
        </p:nvSpPr>
        <p:spPr>
          <a:xfrm>
            <a:off x="6172200" y="1825625"/>
            <a:ext cx="5181600" cy="4351339"/>
          </a:xfrm>
          <a:prstGeom prst="rect">
            <a:avLst/>
          </a:prstGeom>
          <a:noFill/>
          <a:ln>
            <a:noFill/>
          </a:ln>
        </p:spPr>
        <p:txBody>
          <a:bodyPr spcFirstLastPara="1" wrap="square" lIns="91400" tIns="45675" rIns="91400" bIns="45675"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41"/>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41"/>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41"/>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2"/>
        <p:cNvGrpSpPr/>
        <p:nvPr/>
      </p:nvGrpSpPr>
      <p:grpSpPr>
        <a:xfrm>
          <a:off x="0" y="0"/>
          <a:ext cx="0" cy="0"/>
          <a:chOff x="0" y="0"/>
          <a:chExt cx="0" cy="0"/>
        </a:xfrm>
      </p:grpSpPr>
      <p:sp>
        <p:nvSpPr>
          <p:cNvPr id="63" name="Google Shape;63;p43"/>
          <p:cNvSpPr txBox="1">
            <a:spLocks noGrp="1"/>
          </p:cNvSpPr>
          <p:nvPr>
            <p:ph type="title"/>
          </p:nvPr>
        </p:nvSpPr>
        <p:spPr>
          <a:xfrm>
            <a:off x="838200" y="365125"/>
            <a:ext cx="10515600" cy="1325563"/>
          </a:xfrm>
          <a:prstGeom prst="rect">
            <a:avLst/>
          </a:prstGeom>
          <a:noFill/>
          <a:ln>
            <a:noFill/>
          </a:ln>
        </p:spPr>
        <p:txBody>
          <a:bodyPr spcFirstLastPara="1" wrap="square" lIns="91400" tIns="45675" rIns="91400" bIns="45675"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43"/>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43"/>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43"/>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7"/>
        <p:cNvGrpSpPr/>
        <p:nvPr/>
      </p:nvGrpSpPr>
      <p:grpSpPr>
        <a:xfrm>
          <a:off x="0" y="0"/>
          <a:ext cx="0" cy="0"/>
          <a:chOff x="0" y="0"/>
          <a:chExt cx="0" cy="0"/>
        </a:xfrm>
      </p:grpSpPr>
      <p:sp>
        <p:nvSpPr>
          <p:cNvPr id="68" name="Google Shape;68;p44"/>
          <p:cNvSpPr txBox="1">
            <a:spLocks noGrp="1"/>
          </p:cNvSpPr>
          <p:nvPr>
            <p:ph type="title"/>
          </p:nvPr>
        </p:nvSpPr>
        <p:spPr>
          <a:xfrm>
            <a:off x="839788" y="457200"/>
            <a:ext cx="3932237" cy="1600200"/>
          </a:xfrm>
          <a:prstGeom prst="rect">
            <a:avLst/>
          </a:prstGeom>
          <a:noFill/>
          <a:ln>
            <a:noFill/>
          </a:ln>
        </p:spPr>
        <p:txBody>
          <a:bodyPr spcFirstLastPara="1" wrap="square" lIns="91400" tIns="45675" rIns="91400" bIns="45675"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44"/>
          <p:cNvSpPr txBox="1">
            <a:spLocks noGrp="1"/>
          </p:cNvSpPr>
          <p:nvPr>
            <p:ph type="body" idx="1"/>
          </p:nvPr>
        </p:nvSpPr>
        <p:spPr>
          <a:xfrm>
            <a:off x="5183188" y="987437"/>
            <a:ext cx="6172200" cy="4873625"/>
          </a:xfrm>
          <a:prstGeom prst="rect">
            <a:avLst/>
          </a:prstGeom>
          <a:noFill/>
          <a:ln>
            <a:noFill/>
          </a:ln>
        </p:spPr>
        <p:txBody>
          <a:bodyPr spcFirstLastPara="1" wrap="square" lIns="91400" tIns="45675" rIns="91400" bIns="45675"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0" name="Google Shape;70;p44"/>
          <p:cNvSpPr txBox="1">
            <a:spLocks noGrp="1"/>
          </p:cNvSpPr>
          <p:nvPr>
            <p:ph type="body" idx="2"/>
          </p:nvPr>
        </p:nvSpPr>
        <p:spPr>
          <a:xfrm>
            <a:off x="839788" y="2057403"/>
            <a:ext cx="3932237" cy="3811588"/>
          </a:xfrm>
          <a:prstGeom prst="rect">
            <a:avLst/>
          </a:prstGeom>
          <a:noFill/>
          <a:ln>
            <a:noFill/>
          </a:ln>
        </p:spPr>
        <p:txBody>
          <a:bodyPr spcFirstLastPara="1" wrap="square" lIns="91400" tIns="45675" rIns="91400" bIns="45675"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5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100"/>
            </a:lvl4pPr>
            <a:lvl5pPr marL="2286000" lvl="4" indent="-228600" algn="l">
              <a:lnSpc>
                <a:spcPct val="90000"/>
              </a:lnSpc>
              <a:spcBef>
                <a:spcPts val="500"/>
              </a:spcBef>
              <a:spcAft>
                <a:spcPts val="0"/>
              </a:spcAft>
              <a:buClr>
                <a:schemeClr val="dk1"/>
              </a:buClr>
              <a:buSzPts val="1000"/>
              <a:buNone/>
              <a:defRPr sz="1100"/>
            </a:lvl5pPr>
            <a:lvl6pPr marL="2743200" lvl="5" indent="-228600" algn="l">
              <a:lnSpc>
                <a:spcPct val="90000"/>
              </a:lnSpc>
              <a:spcBef>
                <a:spcPts val="500"/>
              </a:spcBef>
              <a:spcAft>
                <a:spcPts val="0"/>
              </a:spcAft>
              <a:buClr>
                <a:schemeClr val="dk1"/>
              </a:buClr>
              <a:buSzPts val="1000"/>
              <a:buNone/>
              <a:defRPr sz="1100"/>
            </a:lvl6pPr>
            <a:lvl7pPr marL="3200400" lvl="6" indent="-228600" algn="l">
              <a:lnSpc>
                <a:spcPct val="90000"/>
              </a:lnSpc>
              <a:spcBef>
                <a:spcPts val="500"/>
              </a:spcBef>
              <a:spcAft>
                <a:spcPts val="0"/>
              </a:spcAft>
              <a:buClr>
                <a:schemeClr val="dk1"/>
              </a:buClr>
              <a:buSzPts val="1000"/>
              <a:buNone/>
              <a:defRPr sz="1100"/>
            </a:lvl7pPr>
            <a:lvl8pPr marL="3657600" lvl="7" indent="-228600" algn="l">
              <a:lnSpc>
                <a:spcPct val="90000"/>
              </a:lnSpc>
              <a:spcBef>
                <a:spcPts val="500"/>
              </a:spcBef>
              <a:spcAft>
                <a:spcPts val="0"/>
              </a:spcAft>
              <a:buClr>
                <a:schemeClr val="dk1"/>
              </a:buClr>
              <a:buSzPts val="1000"/>
              <a:buNone/>
              <a:defRPr sz="1100"/>
            </a:lvl8pPr>
            <a:lvl9pPr marL="4114800" lvl="8" indent="-228600" algn="l">
              <a:lnSpc>
                <a:spcPct val="90000"/>
              </a:lnSpc>
              <a:spcBef>
                <a:spcPts val="500"/>
              </a:spcBef>
              <a:spcAft>
                <a:spcPts val="0"/>
              </a:spcAft>
              <a:buClr>
                <a:schemeClr val="dk1"/>
              </a:buClr>
              <a:buSzPts val="1000"/>
              <a:buNone/>
              <a:defRPr sz="1100"/>
            </a:lvl9pPr>
          </a:lstStyle>
          <a:p>
            <a:endParaRPr/>
          </a:p>
        </p:txBody>
      </p:sp>
      <p:sp>
        <p:nvSpPr>
          <p:cNvPr id="71" name="Google Shape;71;p44"/>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44"/>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44"/>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sp>
        <p:nvSpPr>
          <p:cNvPr id="75" name="Google Shape;75;p45"/>
          <p:cNvSpPr txBox="1">
            <a:spLocks noGrp="1"/>
          </p:cNvSpPr>
          <p:nvPr>
            <p:ph type="title"/>
          </p:nvPr>
        </p:nvSpPr>
        <p:spPr>
          <a:xfrm>
            <a:off x="839788" y="457200"/>
            <a:ext cx="3932237" cy="1600200"/>
          </a:xfrm>
          <a:prstGeom prst="rect">
            <a:avLst/>
          </a:prstGeom>
          <a:noFill/>
          <a:ln>
            <a:noFill/>
          </a:ln>
        </p:spPr>
        <p:txBody>
          <a:bodyPr spcFirstLastPara="1" wrap="square" lIns="91400" tIns="45675" rIns="91400" bIns="45675"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45"/>
          <p:cNvSpPr>
            <a:spLocks noGrp="1"/>
          </p:cNvSpPr>
          <p:nvPr>
            <p:ph type="pic" idx="2"/>
          </p:nvPr>
        </p:nvSpPr>
        <p:spPr>
          <a:xfrm>
            <a:off x="5183188" y="987437"/>
            <a:ext cx="6172200" cy="4873625"/>
          </a:xfrm>
          <a:prstGeom prst="rect">
            <a:avLst/>
          </a:prstGeom>
          <a:noFill/>
          <a:ln>
            <a:noFill/>
          </a:ln>
        </p:spPr>
      </p:sp>
      <p:sp>
        <p:nvSpPr>
          <p:cNvPr id="77" name="Google Shape;77;p45"/>
          <p:cNvSpPr txBox="1">
            <a:spLocks noGrp="1"/>
          </p:cNvSpPr>
          <p:nvPr>
            <p:ph type="body" idx="1"/>
          </p:nvPr>
        </p:nvSpPr>
        <p:spPr>
          <a:xfrm>
            <a:off x="839788" y="2057403"/>
            <a:ext cx="3932237" cy="3811588"/>
          </a:xfrm>
          <a:prstGeom prst="rect">
            <a:avLst/>
          </a:prstGeom>
          <a:noFill/>
          <a:ln>
            <a:noFill/>
          </a:ln>
        </p:spPr>
        <p:txBody>
          <a:bodyPr spcFirstLastPara="1" wrap="square" lIns="91400" tIns="45675" rIns="91400" bIns="45675"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5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100"/>
            </a:lvl4pPr>
            <a:lvl5pPr marL="2286000" lvl="4" indent="-228600" algn="l">
              <a:lnSpc>
                <a:spcPct val="90000"/>
              </a:lnSpc>
              <a:spcBef>
                <a:spcPts val="500"/>
              </a:spcBef>
              <a:spcAft>
                <a:spcPts val="0"/>
              </a:spcAft>
              <a:buClr>
                <a:schemeClr val="dk1"/>
              </a:buClr>
              <a:buSzPts val="1000"/>
              <a:buNone/>
              <a:defRPr sz="1100"/>
            </a:lvl5pPr>
            <a:lvl6pPr marL="2743200" lvl="5" indent="-228600" algn="l">
              <a:lnSpc>
                <a:spcPct val="90000"/>
              </a:lnSpc>
              <a:spcBef>
                <a:spcPts val="500"/>
              </a:spcBef>
              <a:spcAft>
                <a:spcPts val="0"/>
              </a:spcAft>
              <a:buClr>
                <a:schemeClr val="dk1"/>
              </a:buClr>
              <a:buSzPts val="1000"/>
              <a:buNone/>
              <a:defRPr sz="1100"/>
            </a:lvl6pPr>
            <a:lvl7pPr marL="3200400" lvl="6" indent="-228600" algn="l">
              <a:lnSpc>
                <a:spcPct val="90000"/>
              </a:lnSpc>
              <a:spcBef>
                <a:spcPts val="500"/>
              </a:spcBef>
              <a:spcAft>
                <a:spcPts val="0"/>
              </a:spcAft>
              <a:buClr>
                <a:schemeClr val="dk1"/>
              </a:buClr>
              <a:buSzPts val="1000"/>
              <a:buNone/>
              <a:defRPr sz="1100"/>
            </a:lvl7pPr>
            <a:lvl8pPr marL="3657600" lvl="7" indent="-228600" algn="l">
              <a:lnSpc>
                <a:spcPct val="90000"/>
              </a:lnSpc>
              <a:spcBef>
                <a:spcPts val="500"/>
              </a:spcBef>
              <a:spcAft>
                <a:spcPts val="0"/>
              </a:spcAft>
              <a:buClr>
                <a:schemeClr val="dk1"/>
              </a:buClr>
              <a:buSzPts val="1000"/>
              <a:buNone/>
              <a:defRPr sz="1100"/>
            </a:lvl8pPr>
            <a:lvl9pPr marL="4114800" lvl="8" indent="-228600" algn="l">
              <a:lnSpc>
                <a:spcPct val="90000"/>
              </a:lnSpc>
              <a:spcBef>
                <a:spcPts val="500"/>
              </a:spcBef>
              <a:spcAft>
                <a:spcPts val="0"/>
              </a:spcAft>
              <a:buClr>
                <a:schemeClr val="dk1"/>
              </a:buClr>
              <a:buSzPts val="1000"/>
              <a:buNone/>
              <a:defRPr sz="1100"/>
            </a:lvl9pPr>
          </a:lstStyle>
          <a:p>
            <a:endParaRPr/>
          </a:p>
        </p:txBody>
      </p:sp>
      <p:sp>
        <p:nvSpPr>
          <p:cNvPr id="78" name="Google Shape;78;p45"/>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5"/>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45"/>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1"/>
        <p:cNvGrpSpPr/>
        <p:nvPr/>
      </p:nvGrpSpPr>
      <p:grpSpPr>
        <a:xfrm>
          <a:off x="0" y="0"/>
          <a:ext cx="0" cy="0"/>
          <a:chOff x="0" y="0"/>
          <a:chExt cx="0" cy="0"/>
        </a:xfrm>
      </p:grpSpPr>
      <p:sp>
        <p:nvSpPr>
          <p:cNvPr id="82" name="Google Shape;82;p46"/>
          <p:cNvSpPr txBox="1">
            <a:spLocks noGrp="1"/>
          </p:cNvSpPr>
          <p:nvPr>
            <p:ph type="title"/>
          </p:nvPr>
        </p:nvSpPr>
        <p:spPr>
          <a:xfrm>
            <a:off x="838200" y="365125"/>
            <a:ext cx="10515600" cy="1325563"/>
          </a:xfrm>
          <a:prstGeom prst="rect">
            <a:avLst/>
          </a:prstGeom>
          <a:noFill/>
          <a:ln>
            <a:noFill/>
          </a:ln>
        </p:spPr>
        <p:txBody>
          <a:bodyPr spcFirstLastPara="1" wrap="square" lIns="91400" tIns="45675" rIns="91400" bIns="45675"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46"/>
          <p:cNvSpPr txBox="1">
            <a:spLocks noGrp="1"/>
          </p:cNvSpPr>
          <p:nvPr>
            <p:ph type="body" idx="1"/>
          </p:nvPr>
        </p:nvSpPr>
        <p:spPr>
          <a:xfrm rot="5400000">
            <a:off x="3920333" y="-1256507"/>
            <a:ext cx="4351339" cy="10515600"/>
          </a:xfrm>
          <a:prstGeom prst="rect">
            <a:avLst/>
          </a:prstGeom>
          <a:noFill/>
          <a:ln>
            <a:noFill/>
          </a:ln>
        </p:spPr>
        <p:txBody>
          <a:bodyPr spcFirstLastPara="1" wrap="square" lIns="91400" tIns="45675" rIns="91400" bIns="45675"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46"/>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46"/>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46"/>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5"/>
          <p:cNvSpPr txBox="1">
            <a:spLocks noGrp="1"/>
          </p:cNvSpPr>
          <p:nvPr>
            <p:ph type="title"/>
          </p:nvPr>
        </p:nvSpPr>
        <p:spPr>
          <a:xfrm>
            <a:off x="838200" y="365125"/>
            <a:ext cx="10515600" cy="1325563"/>
          </a:xfrm>
          <a:prstGeom prst="rect">
            <a:avLst/>
          </a:prstGeom>
          <a:noFill/>
          <a:ln>
            <a:noFill/>
          </a:ln>
        </p:spPr>
        <p:txBody>
          <a:bodyPr spcFirstLastPara="1" wrap="square" lIns="91400" tIns="45675" rIns="91400" bIns="45675"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35"/>
          <p:cNvSpPr txBox="1">
            <a:spLocks noGrp="1"/>
          </p:cNvSpPr>
          <p:nvPr>
            <p:ph type="body" idx="1"/>
          </p:nvPr>
        </p:nvSpPr>
        <p:spPr>
          <a:xfrm>
            <a:off x="838200" y="1825625"/>
            <a:ext cx="10515600" cy="4351339"/>
          </a:xfrm>
          <a:prstGeom prst="rect">
            <a:avLst/>
          </a:prstGeom>
          <a:noFill/>
          <a:ln>
            <a:noFill/>
          </a:ln>
        </p:spPr>
        <p:txBody>
          <a:bodyPr spcFirstLastPara="1" wrap="square" lIns="91400" tIns="45675" rIns="91400" bIns="45675"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35"/>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9pPr>
          </a:lstStyle>
          <a:p>
            <a:endParaRPr/>
          </a:p>
        </p:txBody>
      </p:sp>
      <p:sp>
        <p:nvSpPr>
          <p:cNvPr id="13" name="Google Shape;13;p35"/>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9pPr>
          </a:lstStyle>
          <a:p>
            <a:endParaRPr/>
          </a:p>
        </p:txBody>
      </p:sp>
      <p:sp>
        <p:nvSpPr>
          <p:cNvPr id="14" name="Google Shape;14;p35"/>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5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5" r:id="rId4"/>
    <p:sldLayoutId id="2147483656" r:id="rId5"/>
    <p:sldLayoutId id="2147483657" r:id="rId6"/>
    <p:sldLayoutId id="2147483658" r:id="rId7"/>
    <p:sldLayoutId id="2147483659" r:id="rId8"/>
    <p:sldLayoutId id="2147483660" r:id="rId9"/>
    <p:sldLayoutId id="214748366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hyperlink" Target="https://www.linkedin.com/in/sharat-chandra" TargetMode="Externa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82879"/>
            <a:ext cx="7204587" cy="1325563"/>
          </a:xfrm>
        </p:spPr>
        <p:txBody>
          <a:bodyPr/>
          <a:lstStyle/>
          <a:p>
            <a:r>
              <a:rPr lang="en-IN" dirty="0">
                <a:solidFill>
                  <a:srgbClr val="C00000"/>
                </a:solidFill>
                <a:latin typeface="Times New Roman" panose="02020603050405020304" pitchFamily="18" charset="0"/>
                <a:cs typeface="Times New Roman" panose="02020603050405020304" pitchFamily="18" charset="0"/>
              </a:rPr>
              <a:t>Wind Turbine Failure Analysis</a:t>
            </a:r>
          </a:p>
        </p:txBody>
      </p:sp>
      <p:sp>
        <p:nvSpPr>
          <p:cNvPr id="3" name="Text Placeholder 2"/>
          <p:cNvSpPr>
            <a:spLocks noGrp="1"/>
          </p:cNvSpPr>
          <p:nvPr>
            <p:ph type="body" idx="1"/>
          </p:nvPr>
        </p:nvSpPr>
        <p:spPr>
          <a:xfrm>
            <a:off x="838200" y="2848712"/>
            <a:ext cx="10515600" cy="3038168"/>
          </a:xfrm>
        </p:spPr>
        <p:txBody>
          <a:bodyPr/>
          <a:lstStyle/>
          <a:p>
            <a:pPr marL="114300" indent="0">
              <a:buNone/>
            </a:pPr>
            <a:r>
              <a:rPr lang="en-IN" sz="2500" dirty="0">
                <a:latin typeface="Bahnschrift" panose="020B0502040204020203" pitchFamily="34" charset="0"/>
              </a:rPr>
              <a:t>Project No: </a:t>
            </a:r>
            <a:r>
              <a:rPr lang="en-IN" sz="2400" dirty="0"/>
              <a:t>140</a:t>
            </a:r>
          </a:p>
          <a:p>
            <a:pPr marL="114300" indent="0">
              <a:buNone/>
            </a:pPr>
            <a:r>
              <a:rPr lang="en-IN" sz="2500" dirty="0">
                <a:latin typeface="Bahnschrift" panose="020B0502040204020203" pitchFamily="34" charset="0"/>
              </a:rPr>
              <a:t>Name: </a:t>
            </a:r>
            <a:r>
              <a:rPr lang="en-IN" sz="2400" dirty="0"/>
              <a:t>Praveen Kumar Modalavalasa</a:t>
            </a:r>
          </a:p>
          <a:p>
            <a:pPr marL="114300" indent="0">
              <a:buNone/>
            </a:pPr>
            <a:r>
              <a:rPr lang="en-IN" sz="2500" dirty="0">
                <a:latin typeface="Bahnschrift" panose="020B0502040204020203" pitchFamily="34" charset="0"/>
              </a:rPr>
              <a:t>Project Role: </a:t>
            </a:r>
            <a:r>
              <a:rPr lang="en-IN" sz="2400" dirty="0"/>
              <a:t>Data Analyst</a:t>
            </a:r>
          </a:p>
          <a:p>
            <a:pPr marL="114300" indent="0">
              <a:buNone/>
            </a:pPr>
            <a:r>
              <a:rPr lang="en-IN" sz="2500" dirty="0">
                <a:latin typeface="Bahnschrift" panose="020B0502040204020203" pitchFamily="34" charset="0"/>
              </a:rPr>
              <a:t>Project Guide: </a:t>
            </a:r>
            <a:r>
              <a:rPr lang="en-IN" sz="2400" dirty="0"/>
              <a:t>Shiv &amp; Shristi Pathak</a:t>
            </a:r>
          </a:p>
        </p:txBody>
      </p:sp>
      <p:pic>
        <p:nvPicPr>
          <p:cNvPr id="5" name="Google Shape;99;p2"/>
          <p:cNvPicPr preferRelativeResize="0"/>
          <p:nvPr/>
        </p:nvPicPr>
        <p:blipFill rotWithShape="1">
          <a:blip r:embed="rId2">
            <a:alphaModFix/>
          </a:blip>
          <a:srcRect/>
          <a:stretch/>
        </p:blipFill>
        <p:spPr>
          <a:xfrm>
            <a:off x="14086508" y="11637873"/>
            <a:ext cx="158226" cy="163709"/>
          </a:xfrm>
          <a:prstGeom prst="rect">
            <a:avLst/>
          </a:prstGeom>
          <a:noFill/>
          <a:ln>
            <a:noFill/>
          </a:ln>
        </p:spPr>
      </p:pic>
      <p:pic>
        <p:nvPicPr>
          <p:cNvPr id="6"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6340BA98-26BC-45AC-FB8A-90A0216EFB5B}"/>
              </a:ext>
            </a:extLst>
          </p:cNvPr>
          <p:cNvPicPr>
            <a:picLocks noChangeAspect="1"/>
          </p:cNvPicPr>
          <p:nvPr/>
        </p:nvPicPr>
        <p:blipFill>
          <a:blip r:embed="rId4"/>
          <a:stretch>
            <a:fillRect/>
          </a:stretch>
        </p:blipFill>
        <p:spPr>
          <a:xfrm>
            <a:off x="7532124" y="2164057"/>
            <a:ext cx="4001115" cy="285412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503155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0"/>
          <p:cNvSpPr txBox="1">
            <a:spLocks noGrp="1"/>
          </p:cNvSpPr>
          <p:nvPr>
            <p:ph type="title"/>
          </p:nvPr>
        </p:nvSpPr>
        <p:spPr>
          <a:xfrm>
            <a:off x="228600" y="177790"/>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a:latin typeface="Times New Roman"/>
                <a:ea typeface="Times New Roman"/>
                <a:cs typeface="Times New Roman"/>
                <a:sym typeface="Times New Roman"/>
              </a:rPr>
              <a:t>Data Preprocessing</a:t>
            </a:r>
            <a:endParaRPr/>
          </a:p>
        </p:txBody>
      </p:sp>
      <p:sp>
        <p:nvSpPr>
          <p:cNvPr id="307" name="Google Shape;307;p30"/>
          <p:cNvSpPr txBox="1"/>
          <p:nvPr/>
        </p:nvSpPr>
        <p:spPr>
          <a:xfrm>
            <a:off x="876300" y="1428750"/>
            <a:ext cx="10972800" cy="4801284"/>
          </a:xfrm>
          <a:prstGeom prst="rect">
            <a:avLst/>
          </a:prstGeom>
          <a:noFill/>
          <a:ln>
            <a:noFill/>
          </a:ln>
        </p:spPr>
        <p:txBody>
          <a:bodyPr spcFirstLastPara="1" wrap="square" lIns="91425" tIns="91425" rIns="91425" bIns="91425" anchor="t" anchorCtr="0">
            <a:spAutoFit/>
          </a:bodyPr>
          <a:lstStyle/>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Identified the null values</a:t>
            </a:r>
          </a:p>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Did the Mean Imputation</a:t>
            </a:r>
          </a:p>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Identified the duplicate values</a:t>
            </a:r>
          </a:p>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Removed the duplicates</a:t>
            </a:r>
          </a:p>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Identified the outliers using the Z-score method</a:t>
            </a:r>
          </a:p>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Treated the outliers using the Z-Score method</a:t>
            </a:r>
          </a:p>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Checked for outliers again using the Z-Score method</a:t>
            </a:r>
          </a:p>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Did the Four Moments of Business Decision</a:t>
            </a:r>
          </a:p>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Did Univariate, Bivariate, Multivariate Analysis</a:t>
            </a:r>
          </a:p>
          <a:p>
            <a:pPr marL="342900" lvl="0" indent="-342900" algn="l" rtl="0">
              <a:lnSpc>
                <a:spcPct val="150000"/>
              </a:lnSpc>
              <a:spcBef>
                <a:spcPts val="0"/>
              </a:spcBef>
              <a:spcAft>
                <a:spcPts val="0"/>
              </a:spcAft>
              <a:buFont typeface="Arial" panose="020B0604020202020204" pitchFamily="34" charset="0"/>
              <a:buChar char="•"/>
            </a:pPr>
            <a:r>
              <a:rPr lang="en-IN" sz="2000" dirty="0">
                <a:latin typeface="+mj-lt"/>
                <a:ea typeface="Calibri"/>
                <a:cs typeface="Calibri"/>
                <a:sym typeface="Calibri"/>
              </a:rPr>
              <a:t>Calculated Correlation coefficient and Covariance  </a:t>
            </a:r>
            <a:endParaRPr sz="2000" dirty="0">
              <a:latin typeface="+mj-lt"/>
              <a:ea typeface="Calibri"/>
              <a:cs typeface="Calibri"/>
              <a:sym typeface="Calibri"/>
            </a:endParaRPr>
          </a:p>
        </p:txBody>
      </p:sp>
      <p:pic>
        <p:nvPicPr>
          <p:cNvPr id="5"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0"/>
          <p:cNvSpPr txBox="1">
            <a:spLocks noGrp="1"/>
          </p:cNvSpPr>
          <p:nvPr>
            <p:ph type="title"/>
          </p:nvPr>
        </p:nvSpPr>
        <p:spPr>
          <a:xfrm>
            <a:off x="228600" y="177790"/>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a:latin typeface="Times New Roman"/>
                <a:ea typeface="Times New Roman"/>
                <a:cs typeface="Times New Roman"/>
                <a:sym typeface="Times New Roman"/>
              </a:rPr>
              <a:t>Data Preprocessing</a:t>
            </a:r>
            <a:endParaRPr/>
          </a:p>
        </p:txBody>
      </p:sp>
      <p:sp>
        <p:nvSpPr>
          <p:cNvPr id="307" name="Google Shape;307;p30"/>
          <p:cNvSpPr txBox="1"/>
          <p:nvPr/>
        </p:nvSpPr>
        <p:spPr>
          <a:xfrm>
            <a:off x="876300" y="1428750"/>
            <a:ext cx="1097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5"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12E36DD9-3DD4-52FB-3B06-5B54C851CEB4}"/>
              </a:ext>
            </a:extLst>
          </p:cNvPr>
          <p:cNvPicPr>
            <a:picLocks noChangeAspect="1"/>
          </p:cNvPicPr>
          <p:nvPr/>
        </p:nvPicPr>
        <p:blipFill>
          <a:blip r:embed="rId4"/>
          <a:stretch>
            <a:fillRect/>
          </a:stretch>
        </p:blipFill>
        <p:spPr>
          <a:xfrm>
            <a:off x="0" y="1482687"/>
            <a:ext cx="12192000" cy="3892626"/>
          </a:xfrm>
          <a:prstGeom prst="rect">
            <a:avLst/>
          </a:prstGeom>
        </p:spPr>
      </p:pic>
    </p:spTree>
    <p:extLst>
      <p:ext uri="{BB962C8B-B14F-4D97-AF65-F5344CB8AC3E}">
        <p14:creationId xmlns:p14="http://schemas.microsoft.com/office/powerpoint/2010/main" val="4077629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2"/>
          <p:cNvSpPr txBox="1">
            <a:spLocks noGrp="1"/>
          </p:cNvSpPr>
          <p:nvPr>
            <p:ph type="title"/>
          </p:nvPr>
        </p:nvSpPr>
        <p:spPr>
          <a:xfrm>
            <a:off x="228600" y="177790"/>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Data Visualization: 01</a:t>
            </a:r>
            <a:endParaRPr dirty="0"/>
          </a:p>
        </p:txBody>
      </p:sp>
      <p:sp>
        <p:nvSpPr>
          <p:cNvPr id="325" name="Google Shape;325;p32"/>
          <p:cNvSpPr txBox="1"/>
          <p:nvPr/>
        </p:nvSpPr>
        <p:spPr>
          <a:xfrm>
            <a:off x="666750" y="1352550"/>
            <a:ext cx="1097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326" name="Google Shape;326;p32"/>
          <p:cNvSpPr txBox="1"/>
          <p:nvPr/>
        </p:nvSpPr>
        <p:spPr>
          <a:xfrm>
            <a:off x="287350" y="1245175"/>
            <a:ext cx="1103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6"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09A459F-6596-BDFD-B51F-7138CEE5D7FA}"/>
              </a:ext>
            </a:extLst>
          </p:cNvPr>
          <p:cNvPicPr>
            <a:picLocks noChangeAspect="1"/>
          </p:cNvPicPr>
          <p:nvPr/>
        </p:nvPicPr>
        <p:blipFill>
          <a:blip r:embed="rId4"/>
          <a:stretch>
            <a:fillRect/>
          </a:stretch>
        </p:blipFill>
        <p:spPr>
          <a:xfrm>
            <a:off x="1653155" y="929423"/>
            <a:ext cx="8885690" cy="499915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146FE-5BD9-8C89-CD5D-24CFD6FD8313}"/>
              </a:ext>
            </a:extLst>
          </p:cNvPr>
          <p:cNvSpPr>
            <a:spLocks noGrp="1"/>
          </p:cNvSpPr>
          <p:nvPr>
            <p:ph type="title"/>
          </p:nvPr>
        </p:nvSpPr>
        <p:spPr>
          <a:xfrm>
            <a:off x="228600" y="177836"/>
            <a:ext cx="10515600" cy="535440"/>
          </a:xfrm>
        </p:spPr>
        <p:txBody>
          <a:bodyPr/>
          <a:lstStyle/>
          <a:p>
            <a:r>
              <a:rPr lang="en-US" sz="3200" b="1" dirty="0">
                <a:latin typeface="Times New Roman"/>
                <a:ea typeface="Times New Roman"/>
                <a:cs typeface="Times New Roman"/>
                <a:sym typeface="Times New Roman"/>
              </a:rPr>
              <a:t>Data Visualization: 02</a:t>
            </a:r>
            <a:endParaRPr lang="en-IN" sz="3200" dirty="0"/>
          </a:p>
        </p:txBody>
      </p:sp>
      <p:pic>
        <p:nvPicPr>
          <p:cNvPr id="3" name="Picture 2" descr="360DigiTMG Reviews - 52 Reviews of 360digitmg.com | Sitejabber">
            <a:extLst>
              <a:ext uri="{FF2B5EF4-FFF2-40B4-BE49-F238E27FC236}">
                <a16:creationId xmlns:a16="http://schemas.microsoft.com/office/drawing/2014/main" id="{950705B9-0ED9-9806-4671-C3A3C1003C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BB771244-468A-0859-051C-48724A3EEA19}"/>
              </a:ext>
            </a:extLst>
          </p:cNvPr>
          <p:cNvPicPr>
            <a:picLocks noChangeAspect="1"/>
          </p:cNvPicPr>
          <p:nvPr/>
        </p:nvPicPr>
        <p:blipFill>
          <a:blip r:embed="rId3"/>
          <a:stretch>
            <a:fillRect/>
          </a:stretch>
        </p:blipFill>
        <p:spPr>
          <a:xfrm>
            <a:off x="1649344" y="933233"/>
            <a:ext cx="8893311" cy="4991533"/>
          </a:xfrm>
          <a:prstGeom prst="rect">
            <a:avLst/>
          </a:prstGeom>
        </p:spPr>
      </p:pic>
    </p:spTree>
    <p:extLst>
      <p:ext uri="{BB962C8B-B14F-4D97-AF65-F5344CB8AC3E}">
        <p14:creationId xmlns:p14="http://schemas.microsoft.com/office/powerpoint/2010/main" val="3889925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81D6F-CFAD-97B8-E932-5FEF1CE18352}"/>
              </a:ext>
            </a:extLst>
          </p:cNvPr>
          <p:cNvSpPr>
            <a:spLocks noGrp="1"/>
          </p:cNvSpPr>
          <p:nvPr>
            <p:ph type="title"/>
          </p:nvPr>
        </p:nvSpPr>
        <p:spPr>
          <a:xfrm>
            <a:off x="228600" y="177836"/>
            <a:ext cx="10515600" cy="535440"/>
          </a:xfrm>
        </p:spPr>
        <p:txBody>
          <a:bodyPr/>
          <a:lstStyle/>
          <a:p>
            <a:r>
              <a:rPr lang="en-US" sz="3200" b="1" dirty="0">
                <a:latin typeface="Times New Roman"/>
                <a:ea typeface="Times New Roman"/>
                <a:cs typeface="Times New Roman"/>
                <a:sym typeface="Times New Roman"/>
              </a:rPr>
              <a:t>Data Visualization: 03</a:t>
            </a:r>
            <a:endParaRPr lang="en-IN" dirty="0"/>
          </a:p>
        </p:txBody>
      </p:sp>
      <p:pic>
        <p:nvPicPr>
          <p:cNvPr id="3" name="Picture 2" descr="360DigiTMG Reviews - 52 Reviews of 360digitmg.com | Sitejabber">
            <a:extLst>
              <a:ext uri="{FF2B5EF4-FFF2-40B4-BE49-F238E27FC236}">
                <a16:creationId xmlns:a16="http://schemas.microsoft.com/office/drawing/2014/main" id="{DEDB102B-5BF6-3E09-722F-D0B043E728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3865D7C5-1920-2C52-5998-F39DDD8B2023}"/>
              </a:ext>
            </a:extLst>
          </p:cNvPr>
          <p:cNvPicPr>
            <a:picLocks noChangeAspect="1"/>
          </p:cNvPicPr>
          <p:nvPr/>
        </p:nvPicPr>
        <p:blipFill>
          <a:blip r:embed="rId3"/>
          <a:stretch>
            <a:fillRect/>
          </a:stretch>
        </p:blipFill>
        <p:spPr>
          <a:xfrm>
            <a:off x="1649344" y="925613"/>
            <a:ext cx="8893311" cy="5006774"/>
          </a:xfrm>
          <a:prstGeom prst="rect">
            <a:avLst/>
          </a:prstGeom>
        </p:spPr>
      </p:pic>
    </p:spTree>
    <p:extLst>
      <p:ext uri="{BB962C8B-B14F-4D97-AF65-F5344CB8AC3E}">
        <p14:creationId xmlns:p14="http://schemas.microsoft.com/office/powerpoint/2010/main" val="2278555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901DB-40A7-1956-9BF5-3CD38149F7BA}"/>
              </a:ext>
            </a:extLst>
          </p:cNvPr>
          <p:cNvSpPr>
            <a:spLocks noGrp="1"/>
          </p:cNvSpPr>
          <p:nvPr>
            <p:ph type="title"/>
          </p:nvPr>
        </p:nvSpPr>
        <p:spPr>
          <a:xfrm>
            <a:off x="228600" y="177836"/>
            <a:ext cx="10515600" cy="535440"/>
          </a:xfrm>
        </p:spPr>
        <p:txBody>
          <a:bodyPr/>
          <a:lstStyle/>
          <a:p>
            <a:r>
              <a:rPr lang="en-US" sz="3200" b="1" dirty="0">
                <a:latin typeface="Times New Roman"/>
                <a:ea typeface="Times New Roman"/>
                <a:cs typeface="Times New Roman"/>
                <a:sym typeface="Times New Roman"/>
              </a:rPr>
              <a:t>Data Visualization: 03</a:t>
            </a:r>
            <a:endParaRPr lang="en-IN" sz="1600" b="1" dirty="0"/>
          </a:p>
        </p:txBody>
      </p:sp>
      <p:pic>
        <p:nvPicPr>
          <p:cNvPr id="3" name="Picture 2" descr="360DigiTMG Reviews - 52 Reviews of 360digitmg.com | Sitejabber">
            <a:extLst>
              <a:ext uri="{FF2B5EF4-FFF2-40B4-BE49-F238E27FC236}">
                <a16:creationId xmlns:a16="http://schemas.microsoft.com/office/drawing/2014/main" id="{B0330249-8401-262A-33DA-CD5FD5239E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989AC698-49A7-E4D3-0583-D391BBE50021}"/>
              </a:ext>
            </a:extLst>
          </p:cNvPr>
          <p:cNvPicPr>
            <a:picLocks noChangeAspect="1"/>
          </p:cNvPicPr>
          <p:nvPr/>
        </p:nvPicPr>
        <p:blipFill>
          <a:blip r:embed="rId3"/>
          <a:stretch>
            <a:fillRect/>
          </a:stretch>
        </p:blipFill>
        <p:spPr>
          <a:xfrm>
            <a:off x="1759974" y="895140"/>
            <a:ext cx="8809703" cy="5067719"/>
          </a:xfrm>
          <a:prstGeom prst="rect">
            <a:avLst/>
          </a:prstGeom>
        </p:spPr>
      </p:pic>
      <p:sp>
        <p:nvSpPr>
          <p:cNvPr id="6" name="TextBox 5">
            <a:extLst>
              <a:ext uri="{FF2B5EF4-FFF2-40B4-BE49-F238E27FC236}">
                <a16:creationId xmlns:a16="http://schemas.microsoft.com/office/drawing/2014/main" id="{26FB8215-6ABF-145D-E0D2-76C97671BB0E}"/>
              </a:ext>
            </a:extLst>
          </p:cNvPr>
          <p:cNvSpPr txBox="1"/>
          <p:nvPr/>
        </p:nvSpPr>
        <p:spPr>
          <a:xfrm>
            <a:off x="1759974" y="6054286"/>
            <a:ext cx="3588774" cy="307777"/>
          </a:xfrm>
          <a:prstGeom prst="rect">
            <a:avLst/>
          </a:prstGeom>
          <a:noFill/>
        </p:spPr>
        <p:txBody>
          <a:bodyPr wrap="square" rtlCol="0">
            <a:spAutoFit/>
          </a:bodyPr>
          <a:lstStyle/>
          <a:p>
            <a:r>
              <a:rPr lang="en-US" sz="1400" b="1" dirty="0">
                <a:latin typeface="Times New Roman"/>
                <a:ea typeface="Times New Roman"/>
                <a:cs typeface="Times New Roman"/>
                <a:sym typeface="Times New Roman"/>
              </a:rPr>
              <a:t>(Created using Google Looker Studio)</a:t>
            </a:r>
            <a:endParaRPr lang="en-IN" dirty="0"/>
          </a:p>
        </p:txBody>
      </p:sp>
    </p:spTree>
    <p:extLst>
      <p:ext uri="{BB962C8B-B14F-4D97-AF65-F5344CB8AC3E}">
        <p14:creationId xmlns:p14="http://schemas.microsoft.com/office/powerpoint/2010/main" val="14978647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cxnSp>
        <p:nvCxnSpPr>
          <p:cNvPr id="490" name="Google Shape;490;p60"/>
          <p:cNvCxnSpPr/>
          <p:nvPr/>
        </p:nvCxnSpPr>
        <p:spPr>
          <a:xfrm>
            <a:off x="0" y="6464596"/>
            <a:ext cx="9597656" cy="0"/>
          </a:xfrm>
          <a:prstGeom prst="straightConnector1">
            <a:avLst/>
          </a:prstGeom>
          <a:noFill/>
          <a:ln w="9525" cap="flat" cmpd="sng">
            <a:solidFill>
              <a:srgbClr val="3B7FF2"/>
            </a:solidFill>
            <a:prstDash val="solid"/>
            <a:round/>
            <a:headEnd type="none" w="sm" len="sm"/>
            <a:tailEnd type="none" w="sm" len="sm"/>
          </a:ln>
        </p:spPr>
      </p:cxnSp>
      <p:pic>
        <p:nvPicPr>
          <p:cNvPr id="491" name="Google Shape;491;p60" descr="Attitudes 2 Animal Cognition Survey – The Anthrozoologist"/>
          <p:cNvPicPr preferRelativeResize="0"/>
          <p:nvPr/>
        </p:nvPicPr>
        <p:blipFill rotWithShape="1">
          <a:blip r:embed="rId3">
            <a:alphaModFix/>
          </a:blip>
          <a:srcRect/>
          <a:stretch/>
        </p:blipFill>
        <p:spPr>
          <a:xfrm>
            <a:off x="3110415" y="272435"/>
            <a:ext cx="5971172" cy="5971172"/>
          </a:xfrm>
          <a:prstGeom prst="rect">
            <a:avLst/>
          </a:prstGeom>
          <a:noFill/>
          <a:ln>
            <a:noFill/>
          </a:ln>
        </p:spPr>
      </p:pic>
      <p:pic>
        <p:nvPicPr>
          <p:cNvPr id="5" name="Picture 2" descr="360DigiTMG Reviews - 52 Reviews of 360digitmg.com | Sitejabb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23552"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4"/>
          <p:cNvSpPr txBox="1">
            <a:spLocks noGrp="1"/>
          </p:cNvSpPr>
          <p:nvPr>
            <p:ph type="title"/>
          </p:nvPr>
        </p:nvSpPr>
        <p:spPr>
          <a:xfrm>
            <a:off x="242944" y="192204"/>
            <a:ext cx="10515600" cy="535491"/>
          </a:xfrm>
          <a:prstGeom prst="rect">
            <a:avLst/>
          </a:prstGeom>
          <a:noFill/>
          <a:ln>
            <a:noFill/>
          </a:ln>
        </p:spPr>
        <p:txBody>
          <a:bodyPr spcFirstLastPara="1" wrap="square" lIns="91425" tIns="45675" rIns="91425"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Project Leadership</a:t>
            </a:r>
            <a:endParaRPr b="1" dirty="0">
              <a:latin typeface="Times New Roman"/>
              <a:ea typeface="Times New Roman"/>
              <a:cs typeface="Times New Roman"/>
              <a:sym typeface="Times New Roman"/>
            </a:endParaRPr>
          </a:p>
        </p:txBody>
      </p:sp>
      <p:sp>
        <p:nvSpPr>
          <p:cNvPr id="115" name="Google Shape;115;p4"/>
          <p:cNvSpPr txBox="1"/>
          <p:nvPr/>
        </p:nvSpPr>
        <p:spPr>
          <a:xfrm>
            <a:off x="242944" y="860611"/>
            <a:ext cx="3537600" cy="492400"/>
          </a:xfrm>
          <a:prstGeom prst="rect">
            <a:avLst/>
          </a:prstGeom>
          <a:noFill/>
          <a:ln>
            <a:noFill/>
          </a:ln>
        </p:spPr>
        <p:txBody>
          <a:bodyPr spcFirstLastPara="1" wrap="square" lIns="121875" tIns="60925" rIns="121875" bIns="60925" anchor="t" anchorCtr="0">
            <a:spAutoFit/>
          </a:bodyPr>
          <a:lstStyle/>
          <a:p>
            <a:pPr marL="0" marR="0" lvl="0" indent="0" algn="l" rtl="0">
              <a:lnSpc>
                <a:spcPct val="100000"/>
              </a:lnSpc>
              <a:spcBef>
                <a:spcPts val="0"/>
              </a:spcBef>
              <a:spcAft>
                <a:spcPts val="0"/>
              </a:spcAft>
              <a:buNone/>
            </a:pPr>
            <a:endParaRPr sz="2400" b="0" i="0" u="none" strike="noStrike" cap="none">
              <a:solidFill>
                <a:srgbClr val="000000"/>
              </a:solidFill>
              <a:latin typeface="Times New Roman"/>
              <a:ea typeface="Times New Roman"/>
              <a:cs typeface="Times New Roman"/>
              <a:sym typeface="Times New Roman"/>
            </a:endParaRPr>
          </a:p>
        </p:txBody>
      </p:sp>
      <p:pic>
        <p:nvPicPr>
          <p:cNvPr id="116" name="Google Shape;116;p4"/>
          <p:cNvPicPr preferRelativeResize="0"/>
          <p:nvPr/>
        </p:nvPicPr>
        <p:blipFill rotWithShape="1">
          <a:blip r:embed="rId3">
            <a:alphaModFix/>
          </a:blip>
          <a:srcRect/>
          <a:stretch/>
        </p:blipFill>
        <p:spPr>
          <a:xfrm>
            <a:off x="9915533" y="6151968"/>
            <a:ext cx="2276467" cy="706033"/>
          </a:xfrm>
          <a:prstGeom prst="rect">
            <a:avLst/>
          </a:prstGeom>
          <a:noFill/>
          <a:ln>
            <a:noFill/>
          </a:ln>
        </p:spPr>
      </p:pic>
      <p:pic>
        <p:nvPicPr>
          <p:cNvPr id="117" name="Google Shape;117;p4"/>
          <p:cNvPicPr preferRelativeResize="0"/>
          <p:nvPr/>
        </p:nvPicPr>
        <p:blipFill rotWithShape="1">
          <a:blip r:embed="rId4">
            <a:alphaModFix/>
          </a:blip>
          <a:srcRect/>
          <a:stretch/>
        </p:blipFill>
        <p:spPr>
          <a:xfrm>
            <a:off x="500400" y="1329459"/>
            <a:ext cx="1372825" cy="1353769"/>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176"/>
              </a:srgbClr>
            </a:outerShdw>
          </a:effectLst>
        </p:spPr>
      </p:pic>
      <p:sp>
        <p:nvSpPr>
          <p:cNvPr id="118" name="Google Shape;118;p4"/>
          <p:cNvSpPr/>
          <p:nvPr/>
        </p:nvSpPr>
        <p:spPr>
          <a:xfrm>
            <a:off x="2035714" y="1463041"/>
            <a:ext cx="4012389" cy="1107056"/>
          </a:xfrm>
          <a:prstGeom prst="roundRect">
            <a:avLst>
              <a:gd name="adj" fmla="val 16667"/>
            </a:avLst>
          </a:prstGeom>
          <a:solidFill>
            <a:srgbClr val="FFFFFF"/>
          </a:solidFill>
          <a:ln w="12700" cap="flat" cmpd="sng">
            <a:solidFill>
              <a:srgbClr val="4472C4"/>
            </a:solidFill>
            <a:prstDash val="solid"/>
            <a:miter lim="800000"/>
            <a:headEnd type="none" w="sm" len="sm"/>
            <a:tailEnd type="none" w="sm" len="sm"/>
          </a:ln>
        </p:spPr>
        <p:txBody>
          <a:bodyPr spcFirstLastPara="1" wrap="square" lIns="121875" tIns="60925" rIns="121875" bIns="60925" anchor="ctr" anchorCtr="0">
            <a:noAutofit/>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Times New Roman"/>
                <a:ea typeface="Times New Roman"/>
                <a:cs typeface="Times New Roman"/>
                <a:sym typeface="Times New Roman"/>
              </a:rPr>
              <a:t>Sharat Manikonda</a:t>
            </a:r>
            <a:endParaRPr sz="2000" b="0"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r>
              <a:rPr lang="en-US" sz="1900" b="0" i="0" u="none" strike="noStrike" cap="none">
                <a:solidFill>
                  <a:srgbClr val="000000"/>
                </a:solidFill>
                <a:latin typeface="Times New Roman"/>
                <a:ea typeface="Times New Roman"/>
                <a:cs typeface="Times New Roman"/>
                <a:sym typeface="Times New Roman"/>
              </a:rPr>
              <a:t>Director at Innodatatics and Sponsor</a:t>
            </a:r>
            <a:endParaRPr sz="1900" b="1" i="0" u="none" strike="noStrike" cap="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r>
              <a:rPr lang="en-US" sz="1400" b="1" i="0" u="sng" strike="noStrike" cap="none">
                <a:solidFill>
                  <a:srgbClr val="2E75B5"/>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linkedin.com/in/sharat-chandra</a:t>
            </a:r>
            <a:endParaRPr sz="1400" b="1" i="0" u="none" strike="noStrike" cap="none">
              <a:solidFill>
                <a:srgbClr val="2E75B5"/>
              </a:solidFill>
              <a:latin typeface="Times New Roman"/>
              <a:ea typeface="Times New Roman"/>
              <a:cs typeface="Times New Roman"/>
              <a:sym typeface="Times New Roman"/>
            </a:endParaRPr>
          </a:p>
        </p:txBody>
      </p:sp>
      <p:pic>
        <p:nvPicPr>
          <p:cNvPr id="7" name="Picture 2" descr="360DigiTMG Reviews - 52 Reviews of 360digitmg.com | Sitejabbe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8"/>
        <p:cNvGrpSpPr/>
        <p:nvPr/>
      </p:nvGrpSpPr>
      <p:grpSpPr>
        <a:xfrm>
          <a:off x="0" y="0"/>
          <a:ext cx="0" cy="0"/>
          <a:chOff x="0" y="0"/>
          <a:chExt cx="0" cy="0"/>
        </a:xfrm>
      </p:grpSpPr>
      <p:sp>
        <p:nvSpPr>
          <p:cNvPr id="139" name="Google Shape;139;gf3a8d4be09_2_180"/>
          <p:cNvSpPr txBox="1">
            <a:spLocks noGrp="1"/>
          </p:cNvSpPr>
          <p:nvPr>
            <p:ph type="title"/>
          </p:nvPr>
        </p:nvSpPr>
        <p:spPr>
          <a:xfrm>
            <a:off x="163275" y="0"/>
            <a:ext cx="105156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a:latin typeface="Times New Roman"/>
                <a:ea typeface="Times New Roman"/>
                <a:cs typeface="Times New Roman"/>
                <a:sym typeface="Times New Roman"/>
              </a:rPr>
              <a:t>Contents</a:t>
            </a:r>
            <a:endParaRPr sz="3200" b="1">
              <a:latin typeface="Times New Roman"/>
              <a:ea typeface="Times New Roman"/>
              <a:cs typeface="Times New Roman"/>
              <a:sym typeface="Times New Roman"/>
            </a:endParaRPr>
          </a:p>
        </p:txBody>
      </p:sp>
      <p:sp>
        <p:nvSpPr>
          <p:cNvPr id="140" name="Google Shape;140;gf3a8d4be09_2_180"/>
          <p:cNvSpPr txBox="1">
            <a:spLocks noGrp="1"/>
          </p:cNvSpPr>
          <p:nvPr>
            <p:ph type="sldNum" idx="12"/>
          </p:nvPr>
        </p:nvSpPr>
        <p:spPr>
          <a:xfrm>
            <a:off x="11639549" y="6350003"/>
            <a:ext cx="390600" cy="288900"/>
          </a:xfrm>
          <a:prstGeom prst="rect">
            <a:avLst/>
          </a:prstGeom>
          <a:noFill/>
          <a:ln>
            <a:noFill/>
          </a:ln>
        </p:spPr>
        <p:txBody>
          <a:bodyPr spcFirstLastPara="1" wrap="square" lIns="91400" tIns="45675" rIns="91400" bIns="45675"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t>3</a:t>
            </a:fld>
            <a:endParaRPr/>
          </a:p>
        </p:txBody>
      </p:sp>
      <p:sp>
        <p:nvSpPr>
          <p:cNvPr id="142" name="Google Shape;142;gf3a8d4be09_2_180"/>
          <p:cNvSpPr txBox="1"/>
          <p:nvPr/>
        </p:nvSpPr>
        <p:spPr>
          <a:xfrm>
            <a:off x="383125" y="1149375"/>
            <a:ext cx="11034000" cy="5355282"/>
          </a:xfrm>
          <a:prstGeom prst="rect">
            <a:avLst/>
          </a:prstGeom>
          <a:noFill/>
          <a:ln>
            <a:noFill/>
          </a:ln>
        </p:spPr>
        <p:txBody>
          <a:bodyPr spcFirstLastPara="1" wrap="square" lIns="91425" tIns="91425" rIns="91425" bIns="91425" anchor="t" anchorCtr="0">
            <a:spAutoFit/>
          </a:bodyPr>
          <a:lstStyle/>
          <a:p>
            <a:pPr marL="482600" lvl="0" indent="-457200" algn="l" rtl="0">
              <a:lnSpc>
                <a:spcPct val="150000"/>
              </a:lnSpc>
              <a:spcBef>
                <a:spcPts val="0"/>
              </a:spcBef>
              <a:spcAft>
                <a:spcPts val="0"/>
              </a:spcAft>
              <a:buClr>
                <a:schemeClr val="dk1"/>
              </a:buClr>
              <a:buSzPts val="3200"/>
              <a:buFont typeface="Wingdings" panose="05000000000000000000" pitchFamily="2" charset="2"/>
              <a:buChar char="v"/>
            </a:pPr>
            <a:r>
              <a:rPr lang="en-US" sz="3200" dirty="0">
                <a:solidFill>
                  <a:schemeClr val="dk1"/>
                </a:solidFill>
                <a:latin typeface="Times New Roman"/>
                <a:ea typeface="Times New Roman"/>
                <a:cs typeface="Times New Roman"/>
                <a:sym typeface="Times New Roman"/>
              </a:rPr>
              <a:t>Business objective</a:t>
            </a:r>
            <a:endParaRPr sz="3200" dirty="0">
              <a:solidFill>
                <a:schemeClr val="dk1"/>
              </a:solidFill>
              <a:latin typeface="Times New Roman"/>
              <a:ea typeface="Times New Roman"/>
              <a:cs typeface="Times New Roman"/>
              <a:sym typeface="Times New Roman"/>
            </a:endParaRPr>
          </a:p>
          <a:p>
            <a:pPr marL="482600" lvl="0" indent="-457200" algn="l" rtl="0">
              <a:lnSpc>
                <a:spcPct val="150000"/>
              </a:lnSpc>
              <a:spcBef>
                <a:spcPts val="0"/>
              </a:spcBef>
              <a:spcAft>
                <a:spcPts val="0"/>
              </a:spcAft>
              <a:buClr>
                <a:schemeClr val="dk1"/>
              </a:buClr>
              <a:buSzPts val="3200"/>
              <a:buFont typeface="Wingdings" panose="05000000000000000000" pitchFamily="2" charset="2"/>
              <a:buChar char="v"/>
            </a:pPr>
            <a:r>
              <a:rPr lang="en-US" sz="3200" dirty="0">
                <a:solidFill>
                  <a:schemeClr val="dk1"/>
                </a:solidFill>
                <a:latin typeface="Times New Roman"/>
                <a:ea typeface="Times New Roman"/>
                <a:cs typeface="Times New Roman"/>
                <a:sym typeface="Times New Roman"/>
              </a:rPr>
              <a:t>Business Constraints</a:t>
            </a:r>
            <a:endParaRPr sz="3200" dirty="0">
              <a:solidFill>
                <a:schemeClr val="dk1"/>
              </a:solidFill>
              <a:latin typeface="Times New Roman"/>
              <a:ea typeface="Times New Roman"/>
              <a:cs typeface="Times New Roman"/>
              <a:sym typeface="Times New Roman"/>
            </a:endParaRPr>
          </a:p>
          <a:p>
            <a:pPr marL="482600" lvl="0" indent="-457200" algn="l" rtl="0">
              <a:lnSpc>
                <a:spcPct val="150000"/>
              </a:lnSpc>
              <a:spcBef>
                <a:spcPts val="0"/>
              </a:spcBef>
              <a:spcAft>
                <a:spcPts val="0"/>
              </a:spcAft>
              <a:buClr>
                <a:schemeClr val="dk1"/>
              </a:buClr>
              <a:buSzPts val="3200"/>
              <a:buFont typeface="Wingdings" panose="05000000000000000000" pitchFamily="2" charset="2"/>
              <a:buChar char="v"/>
            </a:pPr>
            <a:r>
              <a:rPr lang="en-US" sz="3200" dirty="0">
                <a:solidFill>
                  <a:schemeClr val="dk1"/>
                </a:solidFill>
                <a:latin typeface="Times New Roman"/>
                <a:ea typeface="Times New Roman"/>
                <a:cs typeface="Times New Roman"/>
                <a:sym typeface="Times New Roman"/>
              </a:rPr>
              <a:t>Project Architecture</a:t>
            </a:r>
          </a:p>
          <a:p>
            <a:pPr marL="482600" lvl="0" indent="-457200" algn="l" rtl="0">
              <a:lnSpc>
                <a:spcPct val="150000"/>
              </a:lnSpc>
              <a:spcBef>
                <a:spcPts val="0"/>
              </a:spcBef>
              <a:spcAft>
                <a:spcPts val="0"/>
              </a:spcAft>
              <a:buClr>
                <a:schemeClr val="dk1"/>
              </a:buClr>
              <a:buSzPts val="3200"/>
              <a:buFont typeface="Wingdings" panose="05000000000000000000" pitchFamily="2" charset="2"/>
              <a:buChar char="v"/>
            </a:pPr>
            <a:r>
              <a:rPr lang="en-US" sz="3200" dirty="0">
                <a:solidFill>
                  <a:schemeClr val="dk1"/>
                </a:solidFill>
                <a:latin typeface="Times New Roman"/>
                <a:ea typeface="Times New Roman"/>
                <a:cs typeface="Times New Roman"/>
                <a:sym typeface="Times New Roman"/>
              </a:rPr>
              <a:t>Project Overview and Scope</a:t>
            </a:r>
            <a:endParaRPr sz="3200" dirty="0">
              <a:solidFill>
                <a:schemeClr val="dk1"/>
              </a:solidFill>
              <a:latin typeface="Times New Roman"/>
              <a:ea typeface="Times New Roman"/>
              <a:cs typeface="Times New Roman"/>
              <a:sym typeface="Times New Roman"/>
            </a:endParaRPr>
          </a:p>
          <a:p>
            <a:pPr marL="482600" lvl="0" indent="-457200" algn="l" rtl="0">
              <a:lnSpc>
                <a:spcPct val="150000"/>
              </a:lnSpc>
              <a:spcBef>
                <a:spcPts val="0"/>
              </a:spcBef>
              <a:spcAft>
                <a:spcPts val="0"/>
              </a:spcAft>
              <a:buClr>
                <a:schemeClr val="dk1"/>
              </a:buClr>
              <a:buSzPts val="3200"/>
              <a:buFont typeface="Wingdings" panose="05000000000000000000" pitchFamily="2" charset="2"/>
              <a:buChar char="v"/>
            </a:pPr>
            <a:r>
              <a:rPr lang="en-US" sz="3200" dirty="0">
                <a:solidFill>
                  <a:schemeClr val="dk1"/>
                </a:solidFill>
                <a:latin typeface="Times New Roman"/>
                <a:ea typeface="Times New Roman"/>
                <a:cs typeface="Times New Roman"/>
                <a:sym typeface="Times New Roman"/>
              </a:rPr>
              <a:t>Data collection and details</a:t>
            </a:r>
            <a:endParaRPr sz="3200" dirty="0">
              <a:solidFill>
                <a:schemeClr val="dk1"/>
              </a:solidFill>
              <a:latin typeface="Times New Roman"/>
              <a:ea typeface="Times New Roman"/>
              <a:cs typeface="Times New Roman"/>
              <a:sym typeface="Times New Roman"/>
            </a:endParaRPr>
          </a:p>
          <a:p>
            <a:pPr marL="482600" lvl="0" indent="-457200" algn="l" rtl="0">
              <a:lnSpc>
                <a:spcPct val="150000"/>
              </a:lnSpc>
              <a:spcBef>
                <a:spcPts val="0"/>
              </a:spcBef>
              <a:spcAft>
                <a:spcPts val="0"/>
              </a:spcAft>
              <a:buClr>
                <a:schemeClr val="dk1"/>
              </a:buClr>
              <a:buSzPts val="3200"/>
              <a:buFont typeface="Wingdings" panose="05000000000000000000" pitchFamily="2" charset="2"/>
              <a:buChar char="v"/>
            </a:pPr>
            <a:r>
              <a:rPr lang="en-US" sz="3200" dirty="0">
                <a:solidFill>
                  <a:schemeClr val="dk1"/>
                </a:solidFill>
                <a:latin typeface="Times New Roman"/>
                <a:ea typeface="Times New Roman"/>
                <a:cs typeface="Times New Roman"/>
                <a:sym typeface="Times New Roman"/>
              </a:rPr>
              <a:t>Exploratory Data Analysis</a:t>
            </a:r>
            <a:endParaRPr sz="3200" dirty="0">
              <a:solidFill>
                <a:schemeClr val="dk1"/>
              </a:solidFill>
              <a:latin typeface="Times New Roman"/>
              <a:ea typeface="Times New Roman"/>
              <a:cs typeface="Times New Roman"/>
              <a:sym typeface="Times New Roman"/>
            </a:endParaRPr>
          </a:p>
          <a:p>
            <a:pPr marL="482600" lvl="0" indent="-457200" algn="l" rtl="0">
              <a:lnSpc>
                <a:spcPct val="150000"/>
              </a:lnSpc>
              <a:spcBef>
                <a:spcPts val="0"/>
              </a:spcBef>
              <a:spcAft>
                <a:spcPts val="0"/>
              </a:spcAft>
              <a:buClr>
                <a:schemeClr val="dk1"/>
              </a:buClr>
              <a:buSzPts val="3200"/>
              <a:buFont typeface="Wingdings" panose="05000000000000000000" pitchFamily="2" charset="2"/>
              <a:buChar char="v"/>
            </a:pPr>
            <a:r>
              <a:rPr lang="en-US" sz="3200" dirty="0">
                <a:solidFill>
                  <a:schemeClr val="dk1"/>
                </a:solidFill>
                <a:latin typeface="Times New Roman"/>
                <a:ea typeface="Times New Roman"/>
                <a:cs typeface="Times New Roman"/>
                <a:sym typeface="Times New Roman"/>
              </a:rPr>
              <a:t>Visualization</a:t>
            </a:r>
            <a:endParaRPr sz="3200" dirty="0">
              <a:solidFill>
                <a:schemeClr val="dk1"/>
              </a:solidFill>
              <a:latin typeface="Times New Roman"/>
              <a:ea typeface="Times New Roman"/>
              <a:cs typeface="Times New Roman"/>
              <a:sym typeface="Times New Roman"/>
            </a:endParaRPr>
          </a:p>
        </p:txBody>
      </p:sp>
      <p:pic>
        <p:nvPicPr>
          <p:cNvPr id="6"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3110" y="5945834"/>
            <a:ext cx="2277039" cy="8083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f3a8d4be09_2_180"/>
          <p:cNvSpPr txBox="1">
            <a:spLocks noGrp="1"/>
          </p:cNvSpPr>
          <p:nvPr>
            <p:ph type="title"/>
          </p:nvPr>
        </p:nvSpPr>
        <p:spPr>
          <a:xfrm>
            <a:off x="163275" y="0"/>
            <a:ext cx="105156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dirty="0">
                <a:latin typeface="Times New Roman"/>
                <a:ea typeface="Times New Roman"/>
                <a:cs typeface="Times New Roman"/>
                <a:sym typeface="Times New Roman"/>
              </a:rPr>
              <a:t> Project Architecture</a:t>
            </a:r>
            <a:endParaRPr sz="3200" b="1" dirty="0">
              <a:latin typeface="Times New Roman"/>
              <a:ea typeface="Times New Roman"/>
              <a:cs typeface="Times New Roman"/>
              <a:sym typeface="Times New Roman"/>
            </a:endParaRPr>
          </a:p>
        </p:txBody>
      </p:sp>
      <p:sp>
        <p:nvSpPr>
          <p:cNvPr id="140" name="Google Shape;140;gf3a8d4be09_2_180"/>
          <p:cNvSpPr txBox="1">
            <a:spLocks noGrp="1"/>
          </p:cNvSpPr>
          <p:nvPr>
            <p:ph type="sldNum" idx="12"/>
          </p:nvPr>
        </p:nvSpPr>
        <p:spPr>
          <a:xfrm>
            <a:off x="11639549" y="6350003"/>
            <a:ext cx="390600" cy="288900"/>
          </a:xfrm>
          <a:prstGeom prst="rect">
            <a:avLst/>
          </a:prstGeom>
          <a:noFill/>
          <a:ln>
            <a:noFill/>
          </a:ln>
        </p:spPr>
        <p:txBody>
          <a:bodyPr spcFirstLastPara="1" wrap="square" lIns="91400" tIns="45675" rIns="91400" bIns="45675"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t>4</a:t>
            </a:fld>
            <a:endParaRPr/>
          </a:p>
        </p:txBody>
      </p:sp>
      <p:pic>
        <p:nvPicPr>
          <p:cNvPr id="6"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3110" y="5945834"/>
            <a:ext cx="2277039" cy="80833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E31F80A4-AAF3-A2A1-47FA-AB9015A95A89}"/>
              </a:ext>
            </a:extLst>
          </p:cNvPr>
          <p:cNvPicPr>
            <a:picLocks noChangeAspect="1"/>
          </p:cNvPicPr>
          <p:nvPr/>
        </p:nvPicPr>
        <p:blipFill>
          <a:blip r:embed="rId4"/>
          <a:stretch>
            <a:fillRect/>
          </a:stretch>
        </p:blipFill>
        <p:spPr>
          <a:xfrm>
            <a:off x="0" y="895120"/>
            <a:ext cx="12192000" cy="5067759"/>
          </a:xfrm>
          <a:prstGeom prst="rect">
            <a:avLst/>
          </a:prstGeom>
        </p:spPr>
      </p:pic>
    </p:spTree>
    <p:extLst>
      <p:ext uri="{BB962C8B-B14F-4D97-AF65-F5344CB8AC3E}">
        <p14:creationId xmlns:p14="http://schemas.microsoft.com/office/powerpoint/2010/main" val="39530012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6"/>
        <p:cNvGrpSpPr/>
        <p:nvPr/>
      </p:nvGrpSpPr>
      <p:grpSpPr>
        <a:xfrm>
          <a:off x="0" y="0"/>
          <a:ext cx="0" cy="0"/>
          <a:chOff x="0" y="0"/>
          <a:chExt cx="0" cy="0"/>
        </a:xfrm>
      </p:grpSpPr>
      <p:sp>
        <p:nvSpPr>
          <p:cNvPr id="147" name="Google Shape;147;gf3a8d4be09_2_92"/>
          <p:cNvSpPr txBox="1">
            <a:spLocks noGrp="1"/>
          </p:cNvSpPr>
          <p:nvPr>
            <p:ph type="title"/>
          </p:nvPr>
        </p:nvSpPr>
        <p:spPr>
          <a:xfrm>
            <a:off x="228600" y="191607"/>
            <a:ext cx="105156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dirty="0">
                <a:latin typeface="Times New Roman"/>
                <a:ea typeface="Times New Roman"/>
                <a:cs typeface="Times New Roman"/>
                <a:sym typeface="Times New Roman"/>
              </a:rPr>
              <a:t>Project Overview</a:t>
            </a:r>
            <a:endParaRPr sz="3200" b="1" dirty="0">
              <a:latin typeface="Times New Roman"/>
              <a:ea typeface="Times New Roman"/>
              <a:cs typeface="Times New Roman"/>
              <a:sym typeface="Times New Roman"/>
            </a:endParaRPr>
          </a:p>
        </p:txBody>
      </p:sp>
      <p:sp>
        <p:nvSpPr>
          <p:cNvPr id="148" name="Google Shape;148;gf3a8d4be09_2_92"/>
          <p:cNvSpPr txBox="1">
            <a:spLocks noGrp="1"/>
          </p:cNvSpPr>
          <p:nvPr>
            <p:ph type="sldNum" idx="12"/>
          </p:nvPr>
        </p:nvSpPr>
        <p:spPr>
          <a:xfrm>
            <a:off x="11639549" y="6350003"/>
            <a:ext cx="390600" cy="288900"/>
          </a:xfrm>
          <a:prstGeom prst="rect">
            <a:avLst/>
          </a:prstGeom>
          <a:noFill/>
          <a:ln>
            <a:noFill/>
          </a:ln>
        </p:spPr>
        <p:txBody>
          <a:bodyPr spcFirstLastPara="1" wrap="square" lIns="91400" tIns="45675" rIns="91400" bIns="45675"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t>5</a:t>
            </a:fld>
            <a:endParaRPr/>
          </a:p>
        </p:txBody>
      </p:sp>
      <p:sp>
        <p:nvSpPr>
          <p:cNvPr id="150" name="Google Shape;150;gf3a8d4be09_2_92"/>
          <p:cNvSpPr txBox="1"/>
          <p:nvPr/>
        </p:nvSpPr>
        <p:spPr>
          <a:xfrm>
            <a:off x="4099475" y="1187700"/>
            <a:ext cx="2164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400" b="1">
              <a:latin typeface="Calibri"/>
              <a:ea typeface="Calibri"/>
              <a:cs typeface="Calibri"/>
              <a:sym typeface="Calibri"/>
            </a:endParaRPr>
          </a:p>
        </p:txBody>
      </p:sp>
      <p:sp>
        <p:nvSpPr>
          <p:cNvPr id="151" name="Google Shape;151;gf3a8d4be09_2_92"/>
          <p:cNvSpPr txBox="1"/>
          <p:nvPr/>
        </p:nvSpPr>
        <p:spPr>
          <a:xfrm>
            <a:off x="6053425" y="2493975"/>
            <a:ext cx="3409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400" b="1">
              <a:latin typeface="Calibri"/>
              <a:ea typeface="Calibri"/>
              <a:cs typeface="Calibri"/>
              <a:sym typeface="Calibri"/>
            </a:endParaRPr>
          </a:p>
        </p:txBody>
      </p:sp>
      <p:sp>
        <p:nvSpPr>
          <p:cNvPr id="152" name="Google Shape;152;gf3a8d4be09_2_92"/>
          <p:cNvSpPr txBox="1"/>
          <p:nvPr/>
        </p:nvSpPr>
        <p:spPr>
          <a:xfrm>
            <a:off x="5938500" y="3792975"/>
            <a:ext cx="3275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000" b="1">
              <a:latin typeface="Calibri"/>
              <a:ea typeface="Calibri"/>
              <a:cs typeface="Calibri"/>
              <a:sym typeface="Calibri"/>
            </a:endParaRPr>
          </a:p>
        </p:txBody>
      </p:sp>
      <p:sp>
        <p:nvSpPr>
          <p:cNvPr id="153" name="Google Shape;153;gf3a8d4be09_2_92"/>
          <p:cNvSpPr txBox="1"/>
          <p:nvPr/>
        </p:nvSpPr>
        <p:spPr>
          <a:xfrm>
            <a:off x="-1091900" y="2720225"/>
            <a:ext cx="38886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000" b="1">
              <a:latin typeface="Calibri"/>
              <a:ea typeface="Calibri"/>
              <a:cs typeface="Calibri"/>
              <a:sym typeface="Calibri"/>
            </a:endParaRPr>
          </a:p>
        </p:txBody>
      </p:sp>
      <p:pic>
        <p:nvPicPr>
          <p:cNvPr id="10"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2">
            <a:extLst>
              <a:ext uri="{FF2B5EF4-FFF2-40B4-BE49-F238E27FC236}">
                <a16:creationId xmlns:a16="http://schemas.microsoft.com/office/drawing/2014/main" id="{CF683957-E440-F2E5-84ED-239EC22B2ED9}"/>
              </a:ext>
            </a:extLst>
          </p:cNvPr>
          <p:cNvSpPr txBox="1">
            <a:spLocks/>
          </p:cNvSpPr>
          <p:nvPr/>
        </p:nvSpPr>
        <p:spPr>
          <a:xfrm>
            <a:off x="680700" y="1397415"/>
            <a:ext cx="10515600" cy="4351339"/>
          </a:xfrm>
          <a:prstGeom prst="rect">
            <a:avLst/>
          </a:prstGeom>
        </p:spPr>
        <p:txBody>
          <a:bodyPr>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u="sng" dirty="0">
                <a:solidFill>
                  <a:srgbClr val="1F1F1F"/>
                </a:solidFill>
                <a:latin typeface="+mj-lt"/>
              </a:rPr>
              <a:t>Business Problem</a:t>
            </a:r>
            <a:r>
              <a:rPr lang="en-US" sz="2400" b="1" dirty="0">
                <a:solidFill>
                  <a:srgbClr val="1F1F1F"/>
                </a:solidFill>
                <a:latin typeface="+mj-lt"/>
              </a:rPr>
              <a:t>: </a:t>
            </a:r>
            <a:r>
              <a:rPr lang="en-US" sz="2400" dirty="0">
                <a:solidFill>
                  <a:srgbClr val="1F1F1F"/>
                </a:solidFill>
                <a:latin typeface="+mj-lt"/>
              </a:rPr>
              <a:t>Unplanned wind turbine engine failures lead to significant losses and adversely impact electricity generation, causing operational disruptions and financial setbacks.</a:t>
            </a:r>
          </a:p>
          <a:p>
            <a:endParaRPr lang="en-US" sz="2400" dirty="0">
              <a:solidFill>
                <a:srgbClr val="1F1F1F"/>
              </a:solidFill>
              <a:latin typeface="+mj-lt"/>
            </a:endParaRPr>
          </a:p>
          <a:p>
            <a:r>
              <a:rPr lang="en-US" sz="2400" b="1" u="sng" dirty="0">
                <a:solidFill>
                  <a:srgbClr val="1F1F1F"/>
                </a:solidFill>
                <a:latin typeface="+mj-lt"/>
              </a:rPr>
              <a:t>Business Objective</a:t>
            </a:r>
            <a:r>
              <a:rPr lang="en-US" sz="2400" b="1" dirty="0">
                <a:solidFill>
                  <a:srgbClr val="1F1F1F"/>
                </a:solidFill>
                <a:latin typeface="+mj-lt"/>
              </a:rPr>
              <a:t>: </a:t>
            </a:r>
            <a:r>
              <a:rPr lang="en-US" sz="2400" dirty="0">
                <a:solidFill>
                  <a:srgbClr val="1F1F1F"/>
                </a:solidFill>
                <a:latin typeface="+mj-lt"/>
              </a:rPr>
              <a:t>The primary objective of this project is to minimize unplanned wind turbine failures. By leveraging data analysis and predictive techniques, the aim is to reduce downtime and mitigate financial losses caused by unexpected failures.</a:t>
            </a:r>
          </a:p>
          <a:p>
            <a:endParaRPr lang="en-US" sz="2400" dirty="0">
              <a:solidFill>
                <a:srgbClr val="1F1F1F"/>
              </a:solidFill>
              <a:latin typeface="+mj-lt"/>
            </a:endParaRPr>
          </a:p>
          <a:p>
            <a:r>
              <a:rPr lang="en-US" sz="2400" b="1" u="sng" dirty="0">
                <a:solidFill>
                  <a:srgbClr val="1F1F1F"/>
                </a:solidFill>
                <a:latin typeface="+mj-lt"/>
              </a:rPr>
              <a:t>Business Constraints</a:t>
            </a:r>
            <a:r>
              <a:rPr lang="en-US" sz="2400" b="1" dirty="0">
                <a:solidFill>
                  <a:srgbClr val="1F1F1F"/>
                </a:solidFill>
                <a:latin typeface="+mj-lt"/>
              </a:rPr>
              <a:t>: </a:t>
            </a:r>
            <a:r>
              <a:rPr lang="en-US" sz="2400" dirty="0">
                <a:solidFill>
                  <a:srgbClr val="1F1F1F"/>
                </a:solidFill>
                <a:latin typeface="+mj-lt"/>
              </a:rPr>
              <a:t>Maximize Power Generation: While minimizing failures, the project must ensure maximum power generation efficiency to meet energy demands and financial targets.</a:t>
            </a:r>
          </a:p>
          <a:p>
            <a:pPr marL="114300"/>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gf3a8d4be09_2_92"/>
          <p:cNvSpPr txBox="1">
            <a:spLocks noGrp="1"/>
          </p:cNvSpPr>
          <p:nvPr>
            <p:ph type="title"/>
          </p:nvPr>
        </p:nvSpPr>
        <p:spPr>
          <a:xfrm>
            <a:off x="228600" y="191607"/>
            <a:ext cx="105156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3000"/>
              <a:buFont typeface="Georgia"/>
              <a:buNone/>
            </a:pPr>
            <a:r>
              <a:rPr lang="en-US" sz="3200" b="1" dirty="0">
                <a:latin typeface="Times New Roman"/>
                <a:ea typeface="Times New Roman"/>
                <a:cs typeface="Times New Roman"/>
                <a:sym typeface="Times New Roman"/>
              </a:rPr>
              <a:t>Scope</a:t>
            </a:r>
            <a:endParaRPr sz="3200" b="1" dirty="0">
              <a:latin typeface="Times New Roman"/>
              <a:ea typeface="Times New Roman"/>
              <a:cs typeface="Times New Roman"/>
              <a:sym typeface="Times New Roman"/>
            </a:endParaRPr>
          </a:p>
        </p:txBody>
      </p:sp>
      <p:sp>
        <p:nvSpPr>
          <p:cNvPr id="148" name="Google Shape;148;gf3a8d4be09_2_92"/>
          <p:cNvSpPr txBox="1">
            <a:spLocks noGrp="1"/>
          </p:cNvSpPr>
          <p:nvPr>
            <p:ph type="sldNum" idx="12"/>
          </p:nvPr>
        </p:nvSpPr>
        <p:spPr>
          <a:xfrm>
            <a:off x="11639549" y="6350003"/>
            <a:ext cx="390600" cy="288900"/>
          </a:xfrm>
          <a:prstGeom prst="rect">
            <a:avLst/>
          </a:prstGeom>
          <a:noFill/>
          <a:ln>
            <a:noFill/>
          </a:ln>
        </p:spPr>
        <p:txBody>
          <a:bodyPr spcFirstLastPara="1" wrap="square" lIns="91400" tIns="45675" rIns="91400" bIns="45675"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t>6</a:t>
            </a:fld>
            <a:endParaRPr/>
          </a:p>
        </p:txBody>
      </p:sp>
      <p:sp>
        <p:nvSpPr>
          <p:cNvPr id="150" name="Google Shape;150;gf3a8d4be09_2_92"/>
          <p:cNvSpPr txBox="1"/>
          <p:nvPr/>
        </p:nvSpPr>
        <p:spPr>
          <a:xfrm>
            <a:off x="4099475" y="1187700"/>
            <a:ext cx="2164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400" b="1">
              <a:latin typeface="Calibri"/>
              <a:ea typeface="Calibri"/>
              <a:cs typeface="Calibri"/>
              <a:sym typeface="Calibri"/>
            </a:endParaRPr>
          </a:p>
        </p:txBody>
      </p:sp>
      <p:sp>
        <p:nvSpPr>
          <p:cNvPr id="151" name="Google Shape;151;gf3a8d4be09_2_92"/>
          <p:cNvSpPr txBox="1"/>
          <p:nvPr/>
        </p:nvSpPr>
        <p:spPr>
          <a:xfrm>
            <a:off x="6053425" y="2493975"/>
            <a:ext cx="3409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400" b="1">
              <a:latin typeface="Calibri"/>
              <a:ea typeface="Calibri"/>
              <a:cs typeface="Calibri"/>
              <a:sym typeface="Calibri"/>
            </a:endParaRPr>
          </a:p>
        </p:txBody>
      </p:sp>
      <p:sp>
        <p:nvSpPr>
          <p:cNvPr id="152" name="Google Shape;152;gf3a8d4be09_2_92"/>
          <p:cNvSpPr txBox="1"/>
          <p:nvPr/>
        </p:nvSpPr>
        <p:spPr>
          <a:xfrm>
            <a:off x="5938500" y="3792975"/>
            <a:ext cx="3275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000" b="1">
              <a:latin typeface="Calibri"/>
              <a:ea typeface="Calibri"/>
              <a:cs typeface="Calibri"/>
              <a:sym typeface="Calibri"/>
            </a:endParaRPr>
          </a:p>
        </p:txBody>
      </p:sp>
      <p:sp>
        <p:nvSpPr>
          <p:cNvPr id="153" name="Google Shape;153;gf3a8d4be09_2_92"/>
          <p:cNvSpPr txBox="1"/>
          <p:nvPr/>
        </p:nvSpPr>
        <p:spPr>
          <a:xfrm>
            <a:off x="-1091900" y="2720225"/>
            <a:ext cx="38886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000" b="1">
              <a:latin typeface="Calibri"/>
              <a:ea typeface="Calibri"/>
              <a:cs typeface="Calibri"/>
              <a:sym typeface="Calibri"/>
            </a:endParaRPr>
          </a:p>
        </p:txBody>
      </p:sp>
      <p:pic>
        <p:nvPicPr>
          <p:cNvPr id="10"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2">
            <a:extLst>
              <a:ext uri="{FF2B5EF4-FFF2-40B4-BE49-F238E27FC236}">
                <a16:creationId xmlns:a16="http://schemas.microsoft.com/office/drawing/2014/main" id="{CF683957-E440-F2E5-84ED-239EC22B2ED9}"/>
              </a:ext>
            </a:extLst>
          </p:cNvPr>
          <p:cNvSpPr txBox="1">
            <a:spLocks/>
          </p:cNvSpPr>
          <p:nvPr/>
        </p:nvSpPr>
        <p:spPr>
          <a:xfrm>
            <a:off x="680700" y="1464750"/>
            <a:ext cx="10515600" cy="4680411"/>
          </a:xfrm>
          <a:prstGeom prst="rect">
            <a:avLst/>
          </a:prstGeom>
        </p:spPr>
        <p:txBody>
          <a:bodyPr>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457200" algn="l">
              <a:lnSpc>
                <a:spcPct val="150000"/>
              </a:lnSpc>
              <a:buFont typeface="Wingdings" panose="05000000000000000000" pitchFamily="2" charset="2"/>
              <a:buChar char="Ø"/>
            </a:pPr>
            <a:r>
              <a:rPr lang="en-IN" sz="2600" b="0" i="0" dirty="0">
                <a:solidFill>
                  <a:srgbClr val="1F1F1F"/>
                </a:solidFill>
                <a:effectLst/>
                <a:latin typeface="Times New Roman" panose="02020603050405020304" pitchFamily="18" charset="0"/>
                <a:cs typeface="Times New Roman" panose="02020603050405020304" pitchFamily="18" charset="0"/>
              </a:rPr>
              <a:t>Develop predictive models using Python for failure prediction.</a:t>
            </a:r>
          </a:p>
          <a:p>
            <a:pPr marL="457200" indent="-457200" algn="l">
              <a:lnSpc>
                <a:spcPct val="150000"/>
              </a:lnSpc>
              <a:buFont typeface="Wingdings" panose="05000000000000000000" pitchFamily="2" charset="2"/>
              <a:buChar char="Ø"/>
            </a:pPr>
            <a:r>
              <a:rPr lang="en-IN" sz="2600" b="0" i="0" dirty="0">
                <a:solidFill>
                  <a:srgbClr val="1F1F1F"/>
                </a:solidFill>
                <a:effectLst/>
                <a:latin typeface="Times New Roman" panose="02020603050405020304" pitchFamily="18" charset="0"/>
                <a:cs typeface="Times New Roman" panose="02020603050405020304" pitchFamily="18" charset="0"/>
              </a:rPr>
              <a:t>Create a MySQL database schema for efficient data storage.</a:t>
            </a:r>
          </a:p>
          <a:p>
            <a:pPr marL="457200" indent="-457200" algn="l">
              <a:lnSpc>
                <a:spcPct val="150000"/>
              </a:lnSpc>
              <a:buFont typeface="Wingdings" panose="05000000000000000000" pitchFamily="2" charset="2"/>
              <a:buChar char="Ø"/>
            </a:pPr>
            <a:r>
              <a:rPr lang="en-IN" sz="2600" b="0" i="0" dirty="0">
                <a:solidFill>
                  <a:srgbClr val="1F1F1F"/>
                </a:solidFill>
                <a:effectLst/>
                <a:latin typeface="Times New Roman" panose="02020603050405020304" pitchFamily="18" charset="0"/>
                <a:cs typeface="Times New Roman" panose="02020603050405020304" pitchFamily="18" charset="0"/>
              </a:rPr>
              <a:t>Establish connectivity between MySQL and Python.</a:t>
            </a:r>
          </a:p>
          <a:p>
            <a:pPr marL="457200" indent="-457200" algn="l">
              <a:lnSpc>
                <a:spcPct val="150000"/>
              </a:lnSpc>
              <a:buFont typeface="Wingdings" panose="05000000000000000000" pitchFamily="2" charset="2"/>
              <a:buChar char="Ø"/>
            </a:pPr>
            <a:r>
              <a:rPr lang="en-IN" sz="2600" b="0" i="0" dirty="0">
                <a:solidFill>
                  <a:srgbClr val="1F1F1F"/>
                </a:solidFill>
                <a:effectLst/>
                <a:latin typeface="Times New Roman" panose="02020603050405020304" pitchFamily="18" charset="0"/>
                <a:cs typeface="Times New Roman" panose="02020603050405020304" pitchFamily="18" charset="0"/>
              </a:rPr>
              <a:t>Connect MySQL database to </a:t>
            </a:r>
            <a:r>
              <a:rPr lang="en-IN" sz="2600" b="0" i="0" dirty="0" err="1">
                <a:solidFill>
                  <a:srgbClr val="1F1F1F"/>
                </a:solidFill>
                <a:effectLst/>
                <a:latin typeface="Times New Roman" panose="02020603050405020304" pitchFamily="18" charset="0"/>
                <a:cs typeface="Times New Roman" panose="02020603050405020304" pitchFamily="18" charset="0"/>
              </a:rPr>
              <a:t>PowerBI</a:t>
            </a:r>
            <a:r>
              <a:rPr lang="en-IN" sz="2600" b="0" i="0" dirty="0">
                <a:solidFill>
                  <a:srgbClr val="1F1F1F"/>
                </a:solidFill>
                <a:effectLst/>
                <a:latin typeface="Times New Roman" panose="02020603050405020304" pitchFamily="18" charset="0"/>
                <a:cs typeface="Times New Roman" panose="02020603050405020304" pitchFamily="18" charset="0"/>
              </a:rPr>
              <a:t> for dynamic reporting.</a:t>
            </a:r>
          </a:p>
          <a:p>
            <a:pPr marL="457200" indent="-457200" algn="l">
              <a:lnSpc>
                <a:spcPct val="150000"/>
              </a:lnSpc>
              <a:buFont typeface="Wingdings" panose="05000000000000000000" pitchFamily="2" charset="2"/>
              <a:buChar char="Ø"/>
            </a:pPr>
            <a:r>
              <a:rPr lang="en-IN" sz="2600" b="0" i="0" dirty="0">
                <a:solidFill>
                  <a:srgbClr val="1F1F1F"/>
                </a:solidFill>
                <a:effectLst/>
                <a:latin typeface="Times New Roman" panose="02020603050405020304" pitchFamily="18" charset="0"/>
                <a:cs typeface="Times New Roman" panose="02020603050405020304" pitchFamily="18" charset="0"/>
              </a:rPr>
              <a:t>Provide comprehensive reports and dashboards showcasing failure predictions and trends.</a:t>
            </a:r>
          </a:p>
          <a:p>
            <a:pPr marL="457200" indent="-457200" algn="l">
              <a:lnSpc>
                <a:spcPct val="150000"/>
              </a:lnSpc>
              <a:buFont typeface="Wingdings" panose="05000000000000000000" pitchFamily="2" charset="2"/>
              <a:buChar char="Ø"/>
            </a:pPr>
            <a:r>
              <a:rPr lang="en-IN" sz="2600" b="0" i="0" dirty="0">
                <a:solidFill>
                  <a:srgbClr val="1F1F1F"/>
                </a:solidFill>
                <a:effectLst/>
                <a:latin typeface="Times New Roman" panose="02020603050405020304" pitchFamily="18" charset="0"/>
                <a:cs typeface="Times New Roman" panose="02020603050405020304" pitchFamily="18" charset="0"/>
              </a:rPr>
              <a:t>Implement strategies to optimize maintenance schedules based on predictive insights while ensuring maximum power generation.</a:t>
            </a:r>
          </a:p>
          <a:p>
            <a:pPr marL="114300"/>
            <a:endParaRPr lang="en-IN" dirty="0"/>
          </a:p>
        </p:txBody>
      </p:sp>
    </p:spTree>
    <p:extLst>
      <p:ext uri="{BB962C8B-B14F-4D97-AF65-F5344CB8AC3E}">
        <p14:creationId xmlns:p14="http://schemas.microsoft.com/office/powerpoint/2010/main" val="1667185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5"/>
          <p:cNvSpPr txBox="1">
            <a:spLocks noGrp="1"/>
          </p:cNvSpPr>
          <p:nvPr>
            <p:ph type="title"/>
          </p:nvPr>
        </p:nvSpPr>
        <p:spPr>
          <a:xfrm>
            <a:off x="0" y="177790"/>
            <a:ext cx="105156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a:latin typeface="Times New Roman"/>
                <a:ea typeface="Times New Roman"/>
                <a:cs typeface="Times New Roman"/>
                <a:sym typeface="Times New Roman"/>
              </a:rPr>
              <a:t>Data Dictionary </a:t>
            </a:r>
            <a:endParaRPr sz="3200" b="1">
              <a:latin typeface="Times New Roman"/>
              <a:ea typeface="Times New Roman"/>
              <a:cs typeface="Times New Roman"/>
              <a:sym typeface="Times New Roman"/>
            </a:endParaRPr>
          </a:p>
        </p:txBody>
      </p:sp>
      <p:pic>
        <p:nvPicPr>
          <p:cNvPr id="4"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92919" y="5896947"/>
            <a:ext cx="2277039" cy="80833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2586BBEA-C9F7-8923-1FA8-B2B212C5FA2A}"/>
              </a:ext>
            </a:extLst>
          </p:cNvPr>
          <p:cNvGraphicFramePr>
            <a:graphicFrameLocks noGrp="1"/>
          </p:cNvGraphicFramePr>
          <p:nvPr>
            <p:extLst>
              <p:ext uri="{D42A27DB-BD31-4B8C-83A1-F6EECF244321}">
                <p14:modId xmlns:p14="http://schemas.microsoft.com/office/powerpoint/2010/main" val="2810957942"/>
              </p:ext>
            </p:extLst>
          </p:nvPr>
        </p:nvGraphicFramePr>
        <p:xfrm>
          <a:off x="-9832" y="806014"/>
          <a:ext cx="12201832" cy="4998208"/>
        </p:xfrm>
        <a:graphic>
          <a:graphicData uri="http://schemas.openxmlformats.org/drawingml/2006/table">
            <a:tbl>
              <a:tblPr>
                <a:tableStyleId>{2C2D7396-3E8A-4C48-A43C-EBEA59809495}</a:tableStyleId>
              </a:tblPr>
              <a:tblGrid>
                <a:gridCol w="2670587">
                  <a:extLst>
                    <a:ext uri="{9D8B030D-6E8A-4147-A177-3AD203B41FA5}">
                      <a16:colId xmlns:a16="http://schemas.microsoft.com/office/drawing/2014/main" val="3622974251"/>
                    </a:ext>
                  </a:extLst>
                </a:gridCol>
                <a:gridCol w="2778688">
                  <a:extLst>
                    <a:ext uri="{9D8B030D-6E8A-4147-A177-3AD203B41FA5}">
                      <a16:colId xmlns:a16="http://schemas.microsoft.com/office/drawing/2014/main" val="670658319"/>
                    </a:ext>
                  </a:extLst>
                </a:gridCol>
                <a:gridCol w="6752557">
                  <a:extLst>
                    <a:ext uri="{9D8B030D-6E8A-4147-A177-3AD203B41FA5}">
                      <a16:colId xmlns:a16="http://schemas.microsoft.com/office/drawing/2014/main" val="1238385958"/>
                    </a:ext>
                  </a:extLst>
                </a:gridCol>
              </a:tblGrid>
              <a:tr h="233035">
                <a:tc>
                  <a:txBody>
                    <a:bodyPr/>
                    <a:lstStyle/>
                    <a:p>
                      <a:pPr algn="l" fontAlgn="b"/>
                      <a:r>
                        <a:rPr lang="en-IN" sz="1300" b="1" u="none" strike="noStrike" dirty="0">
                          <a:effectLst/>
                        </a:rPr>
                        <a:t>Features</a:t>
                      </a:r>
                      <a:endParaRPr lang="en-IN" sz="1300" b="1" i="0" u="none" strike="noStrike" dirty="0">
                        <a:solidFill>
                          <a:srgbClr val="000000"/>
                        </a:solidFill>
                        <a:effectLst/>
                        <a:latin typeface="Arial" panose="020B0604020202020204" pitchFamily="34" charset="0"/>
                      </a:endParaRPr>
                    </a:p>
                  </a:txBody>
                  <a:tcPr marL="7528" marR="7528" marT="7528" marB="0" anchor="b">
                    <a:solidFill>
                      <a:srgbClr val="FFFF00"/>
                    </a:solidFill>
                  </a:tcPr>
                </a:tc>
                <a:tc>
                  <a:txBody>
                    <a:bodyPr/>
                    <a:lstStyle/>
                    <a:p>
                      <a:pPr algn="l" fontAlgn="b"/>
                      <a:r>
                        <a:rPr lang="en-IN" sz="1300" b="1" u="none" strike="noStrike" dirty="0">
                          <a:effectLst/>
                          <a:highlight>
                            <a:srgbClr val="FFFF00"/>
                          </a:highlight>
                        </a:rPr>
                        <a:t>Range</a:t>
                      </a:r>
                      <a:endParaRPr lang="en-IN" sz="1300" b="1" i="0" u="none" strike="noStrike" dirty="0">
                        <a:solidFill>
                          <a:srgbClr val="000000"/>
                        </a:solidFill>
                        <a:effectLst/>
                        <a:highlight>
                          <a:srgbClr val="FFFF00"/>
                        </a:highlight>
                        <a:latin typeface="Calibri" panose="020F0502020204030204" pitchFamily="34" charset="0"/>
                      </a:endParaRPr>
                    </a:p>
                  </a:txBody>
                  <a:tcPr marL="7528" marR="7528" marT="7528" marB="0" anchor="b">
                    <a:solidFill>
                      <a:srgbClr val="FFFF00"/>
                    </a:solidFill>
                  </a:tcPr>
                </a:tc>
                <a:tc>
                  <a:txBody>
                    <a:bodyPr/>
                    <a:lstStyle/>
                    <a:p>
                      <a:pPr algn="l" fontAlgn="b"/>
                      <a:r>
                        <a:rPr lang="en-IN" sz="1300" b="1" u="none" strike="noStrike" dirty="0">
                          <a:effectLst/>
                        </a:rPr>
                        <a:t>Description</a:t>
                      </a:r>
                      <a:endParaRPr lang="en-IN" sz="1300" b="1" i="0" u="none" strike="noStrike" dirty="0">
                        <a:solidFill>
                          <a:srgbClr val="000000"/>
                        </a:solidFill>
                        <a:effectLst/>
                        <a:latin typeface="Calibri" panose="020F0502020204030204" pitchFamily="34" charset="0"/>
                      </a:endParaRPr>
                    </a:p>
                  </a:txBody>
                  <a:tcPr marL="7528" marR="7528" marT="7528" marB="0" anchor="b">
                    <a:solidFill>
                      <a:srgbClr val="FFFF00"/>
                    </a:solidFill>
                  </a:tcPr>
                </a:tc>
                <a:extLst>
                  <a:ext uri="{0D108BD9-81ED-4DB2-BD59-A6C34878D82A}">
                    <a16:rowId xmlns:a16="http://schemas.microsoft.com/office/drawing/2014/main" val="3798763900"/>
                  </a:ext>
                </a:extLst>
              </a:tr>
              <a:tr h="388461">
                <a:tc>
                  <a:txBody>
                    <a:bodyPr/>
                    <a:lstStyle/>
                    <a:p>
                      <a:pPr algn="ctr" fontAlgn="b"/>
                      <a:r>
                        <a:rPr lang="en-IN" sz="1200" u="none" strike="noStrike" dirty="0">
                          <a:effectLst/>
                        </a:rPr>
                        <a:t>Wind speed (m/s)</a:t>
                      </a:r>
                      <a:endParaRPr lang="en-IN" sz="1200" b="0" i="0" u="none" strike="noStrike" dirty="0">
                        <a:solidFill>
                          <a:srgbClr val="222222"/>
                        </a:solidFill>
                        <a:effectLst/>
                        <a:latin typeface="Calibri" panose="020F0502020204030204" pitchFamily="34" charset="0"/>
                      </a:endParaRPr>
                    </a:p>
                  </a:txBody>
                  <a:tcPr marL="7528" marR="7528" marT="7528" marB="0" anchor="b"/>
                </a:tc>
                <a:tc>
                  <a:txBody>
                    <a:bodyPr/>
                    <a:lstStyle/>
                    <a:p>
                      <a:pPr algn="ctr" fontAlgn="b"/>
                      <a:r>
                        <a:rPr lang="en-IN" sz="1200" u="none" strike="noStrike" dirty="0">
                          <a:effectLst/>
                        </a:rPr>
                        <a:t>2 m/s (144 km/h, 89 MPH) to 72 m/s (259 km/h, 161 MPH)</a:t>
                      </a:r>
                      <a:endParaRPr lang="en-IN" sz="1200" b="0" i="0" u="none" strike="noStrike" dirty="0">
                        <a:solidFill>
                          <a:srgbClr val="000000"/>
                        </a:solidFill>
                        <a:effectLst/>
                        <a:latin typeface="Calibri" panose="020F0502020204030204" pitchFamily="34" charset="0"/>
                      </a:endParaRPr>
                    </a:p>
                  </a:txBody>
                  <a:tcPr marL="7528" marR="7528" marT="7528" marB="0" anchor="b"/>
                </a:tc>
                <a:tc>
                  <a:txBody>
                    <a:bodyPr/>
                    <a:lstStyle/>
                    <a:p>
                      <a:pPr algn="l" fontAlgn="b"/>
                      <a:r>
                        <a:rPr lang="en-US" sz="1200" u="none" strike="noStrike">
                          <a:effectLst/>
                        </a:rPr>
                        <a:t>The survival speed of commercial wind turbines. Wind speed describes how fast the air is moving past a certain point. </a:t>
                      </a:r>
                      <a:endParaRPr lang="en-US" sz="1200" b="0" i="0" u="none" strike="noStrike">
                        <a:solidFill>
                          <a:srgbClr val="000000"/>
                        </a:solidFill>
                        <a:effectLst/>
                        <a:latin typeface="Calibri" panose="020F0502020204030204" pitchFamily="34" charset="0"/>
                      </a:endParaRPr>
                    </a:p>
                  </a:txBody>
                  <a:tcPr marL="7528" marR="7528" marT="7528" marB="0" anchor="b"/>
                </a:tc>
                <a:extLst>
                  <a:ext uri="{0D108BD9-81ED-4DB2-BD59-A6C34878D82A}">
                    <a16:rowId xmlns:a16="http://schemas.microsoft.com/office/drawing/2014/main" val="1041358608"/>
                  </a:ext>
                </a:extLst>
              </a:tr>
              <a:tr h="388461">
                <a:tc>
                  <a:txBody>
                    <a:bodyPr/>
                    <a:lstStyle/>
                    <a:p>
                      <a:pPr algn="ctr" fontAlgn="b"/>
                      <a:r>
                        <a:rPr lang="en-IN" sz="1200" u="none" strike="noStrike" dirty="0">
                          <a:effectLst/>
                        </a:rPr>
                        <a:t>Power (kW)</a:t>
                      </a:r>
                      <a:endParaRPr lang="en-IN" sz="1200" b="0" i="0" u="none" strike="noStrike" dirty="0">
                        <a:solidFill>
                          <a:srgbClr val="222222"/>
                        </a:solidFill>
                        <a:effectLst/>
                        <a:latin typeface="Calibri" panose="020F0502020204030204" pitchFamily="34" charset="0"/>
                      </a:endParaRPr>
                    </a:p>
                  </a:txBody>
                  <a:tcPr marL="7528" marR="7528" marT="7528" marB="0" anchor="b"/>
                </a:tc>
                <a:tc>
                  <a:txBody>
                    <a:bodyPr/>
                    <a:lstStyle/>
                    <a:p>
                      <a:pPr algn="ctr" fontAlgn="b"/>
                      <a:r>
                        <a:rPr lang="en-US" sz="1200" u="none" strike="noStrike" dirty="0">
                          <a:effectLst/>
                        </a:rPr>
                        <a:t>2 MW and 3.5 MW.</a:t>
                      </a:r>
                      <a:endParaRPr lang="en-US" sz="1200" b="0" i="0" u="none" strike="noStrike" dirty="0">
                        <a:solidFill>
                          <a:srgbClr val="000000"/>
                        </a:solidFill>
                        <a:effectLst/>
                        <a:latin typeface="Calibri" panose="020F0502020204030204" pitchFamily="34" charset="0"/>
                      </a:endParaRPr>
                    </a:p>
                  </a:txBody>
                  <a:tcPr marL="7528" marR="7528" marT="7528" marB="0" anchor="b"/>
                </a:tc>
                <a:tc>
                  <a:txBody>
                    <a:bodyPr/>
                    <a:lstStyle/>
                    <a:p>
                      <a:pPr algn="l" fontAlgn="b"/>
                      <a:r>
                        <a:rPr lang="en-US" sz="1200" u="none" strike="noStrike">
                          <a:effectLst/>
                        </a:rPr>
                        <a:t>Power output of wind turbine. Wind power describes the process by which the wind is used to generate mechanical power or electricity.</a:t>
                      </a:r>
                      <a:endParaRPr lang="en-US" sz="1200" b="0" i="0" u="none" strike="noStrike">
                        <a:solidFill>
                          <a:srgbClr val="000000"/>
                        </a:solidFill>
                        <a:effectLst/>
                        <a:latin typeface="Calibri" panose="020F0502020204030204" pitchFamily="34" charset="0"/>
                      </a:endParaRPr>
                    </a:p>
                  </a:txBody>
                  <a:tcPr marL="7528" marR="7528" marT="7528" marB="0" anchor="b"/>
                </a:tc>
                <a:extLst>
                  <a:ext uri="{0D108BD9-81ED-4DB2-BD59-A6C34878D82A}">
                    <a16:rowId xmlns:a16="http://schemas.microsoft.com/office/drawing/2014/main" val="2496961620"/>
                  </a:ext>
                </a:extLst>
              </a:tr>
              <a:tr h="388461">
                <a:tc>
                  <a:txBody>
                    <a:bodyPr/>
                    <a:lstStyle/>
                    <a:p>
                      <a:pPr algn="ctr" fontAlgn="b"/>
                      <a:r>
                        <a:rPr lang="fr-FR" sz="1200" u="none" strike="noStrike">
                          <a:effectLst/>
                        </a:rPr>
                        <a:t>Nacelle ambient temperature (Â°C)</a:t>
                      </a:r>
                      <a:endParaRPr lang="fr-FR" sz="1200" b="0" i="0" u="none" strike="noStrike">
                        <a:solidFill>
                          <a:srgbClr val="222222"/>
                        </a:solidFill>
                        <a:effectLst/>
                        <a:latin typeface="Calibri" panose="020F0502020204030204" pitchFamily="34" charset="0"/>
                      </a:endParaRPr>
                    </a:p>
                  </a:txBody>
                  <a:tcPr marL="7528" marR="7528" marT="7528" marB="0" anchor="b"/>
                </a:tc>
                <a:tc>
                  <a:txBody>
                    <a:bodyPr/>
                    <a:lstStyle/>
                    <a:p>
                      <a:pPr algn="ctr" fontAlgn="b"/>
                      <a:r>
                        <a:rPr lang="en-IN" sz="1200" u="none" strike="noStrike" dirty="0">
                          <a:effectLst/>
                        </a:rPr>
                        <a:t>-20°C to 40°C</a:t>
                      </a:r>
                      <a:endParaRPr lang="en-IN" sz="1200" b="0" i="0" u="none" strike="noStrike" dirty="0">
                        <a:solidFill>
                          <a:srgbClr val="000000"/>
                        </a:solidFill>
                        <a:effectLst/>
                        <a:latin typeface="Calibri" panose="020F0502020204030204" pitchFamily="34" charset="0"/>
                      </a:endParaRPr>
                    </a:p>
                  </a:txBody>
                  <a:tcPr marL="7528" marR="7528" marT="7528" marB="0" anchor="b"/>
                </a:tc>
                <a:tc>
                  <a:txBody>
                    <a:bodyPr/>
                    <a:lstStyle/>
                    <a:p>
                      <a:pPr algn="l" fontAlgn="b"/>
                      <a:r>
                        <a:rPr lang="en-US" sz="1200" u="none" strike="noStrike">
                          <a:effectLst/>
                        </a:rPr>
                        <a:t>level of temperatureon ground. they must withstand a wide range of ambient temperature</a:t>
                      </a:r>
                      <a:endParaRPr lang="en-US" sz="1200" b="0" i="0" u="none" strike="noStrike">
                        <a:solidFill>
                          <a:srgbClr val="000000"/>
                        </a:solidFill>
                        <a:effectLst/>
                        <a:latin typeface="Calibri" panose="020F0502020204030204" pitchFamily="34" charset="0"/>
                      </a:endParaRPr>
                    </a:p>
                  </a:txBody>
                  <a:tcPr marL="7528" marR="7528" marT="7528" marB="0" anchor="b"/>
                </a:tc>
                <a:extLst>
                  <a:ext uri="{0D108BD9-81ED-4DB2-BD59-A6C34878D82A}">
                    <a16:rowId xmlns:a16="http://schemas.microsoft.com/office/drawing/2014/main" val="2702622270"/>
                  </a:ext>
                </a:extLst>
              </a:tr>
              <a:tr h="388461">
                <a:tc>
                  <a:txBody>
                    <a:bodyPr/>
                    <a:lstStyle/>
                    <a:p>
                      <a:pPr algn="ctr" fontAlgn="b"/>
                      <a:r>
                        <a:rPr lang="en-IN" sz="1200" u="none" strike="noStrike">
                          <a:effectLst/>
                        </a:rPr>
                        <a:t>Generator bearing temperature</a:t>
                      </a:r>
                      <a:endParaRPr lang="en-IN" sz="1200" b="0" i="0" u="none" strike="noStrike">
                        <a:solidFill>
                          <a:srgbClr val="222222"/>
                        </a:solidFill>
                        <a:effectLst/>
                        <a:latin typeface="Calibri" panose="020F0502020204030204" pitchFamily="34" charset="0"/>
                      </a:endParaRPr>
                    </a:p>
                  </a:txBody>
                  <a:tcPr marL="7528" marR="7528" marT="7528" marB="0" anchor="b"/>
                </a:tc>
                <a:tc>
                  <a:txBody>
                    <a:bodyPr/>
                    <a:lstStyle/>
                    <a:p>
                      <a:pPr algn="ctr" fontAlgn="b"/>
                      <a:r>
                        <a:rPr lang="en-IN" sz="1200" u="none" strike="noStrike">
                          <a:effectLst/>
                        </a:rPr>
                        <a:t>70  °C to 100°C </a:t>
                      </a:r>
                      <a:endParaRPr lang="en-IN" sz="1200" b="0" i="0" u="none" strike="noStrike">
                        <a:solidFill>
                          <a:srgbClr val="000000"/>
                        </a:solidFill>
                        <a:effectLst/>
                        <a:latin typeface="Calibri" panose="020F0502020204030204" pitchFamily="34" charset="0"/>
                      </a:endParaRPr>
                    </a:p>
                  </a:txBody>
                  <a:tcPr marL="7528" marR="7528" marT="7528" marB="0" anchor="b"/>
                </a:tc>
                <a:tc>
                  <a:txBody>
                    <a:bodyPr/>
                    <a:lstStyle/>
                    <a:p>
                      <a:pPr algn="l" fontAlgn="b"/>
                      <a:r>
                        <a:rPr lang="en-US" sz="1200" u="none" strike="noStrike" dirty="0">
                          <a:effectLst/>
                        </a:rPr>
                        <a:t>temperature of the bearing in generator. Bearing temperature shall not exceed 65°C under 30°C cooling water.</a:t>
                      </a:r>
                      <a:endParaRPr lang="en-US" sz="1200" b="0" i="0" u="none" strike="noStrike" dirty="0">
                        <a:solidFill>
                          <a:srgbClr val="000000"/>
                        </a:solidFill>
                        <a:effectLst/>
                        <a:latin typeface="Calibri" panose="020F0502020204030204" pitchFamily="34" charset="0"/>
                      </a:endParaRPr>
                    </a:p>
                  </a:txBody>
                  <a:tcPr marL="7528" marR="7528" marT="7528" marB="0" anchor="b"/>
                </a:tc>
                <a:extLst>
                  <a:ext uri="{0D108BD9-81ED-4DB2-BD59-A6C34878D82A}">
                    <a16:rowId xmlns:a16="http://schemas.microsoft.com/office/drawing/2014/main" val="1400263688"/>
                  </a:ext>
                </a:extLst>
              </a:tr>
              <a:tr h="388461">
                <a:tc>
                  <a:txBody>
                    <a:bodyPr/>
                    <a:lstStyle/>
                    <a:p>
                      <a:pPr algn="ctr" fontAlgn="b"/>
                      <a:r>
                        <a:rPr lang="en-IN" sz="1200" u="none" strike="noStrike">
                          <a:effectLst/>
                        </a:rPr>
                        <a:t>Gear oil temperature </a:t>
                      </a:r>
                      <a:endParaRPr lang="en-IN" sz="1200" b="0" i="0" u="none" strike="noStrike">
                        <a:solidFill>
                          <a:srgbClr val="222222"/>
                        </a:solidFill>
                        <a:effectLst/>
                        <a:latin typeface="Calibri" panose="020F0502020204030204" pitchFamily="34" charset="0"/>
                      </a:endParaRPr>
                    </a:p>
                  </a:txBody>
                  <a:tcPr marL="7528" marR="7528" marT="7528" marB="0" anchor="b"/>
                </a:tc>
                <a:tc>
                  <a:txBody>
                    <a:bodyPr/>
                    <a:lstStyle/>
                    <a:p>
                      <a:pPr algn="ctr" fontAlgn="b"/>
                      <a:r>
                        <a:rPr lang="en-IN" sz="1200" u="none" strike="noStrike" dirty="0">
                          <a:effectLst/>
                        </a:rPr>
                        <a:t>50 c to 90 c</a:t>
                      </a:r>
                      <a:endParaRPr lang="en-IN" sz="1200" b="0" i="0" u="none" strike="noStrike" dirty="0">
                        <a:solidFill>
                          <a:srgbClr val="222222"/>
                        </a:solidFill>
                        <a:effectLst/>
                        <a:latin typeface="Calibri" panose="020F0502020204030204" pitchFamily="34" charset="0"/>
                      </a:endParaRPr>
                    </a:p>
                  </a:txBody>
                  <a:tcPr marL="7528" marR="7528" marT="7528" marB="0" anchor="b"/>
                </a:tc>
                <a:tc>
                  <a:txBody>
                    <a:bodyPr/>
                    <a:lstStyle/>
                    <a:p>
                      <a:pPr algn="l" fontAlgn="b"/>
                      <a:r>
                        <a:rPr lang="en-US" sz="1200" u="none" strike="noStrike" dirty="0">
                          <a:effectLst/>
                        </a:rPr>
                        <a:t>gearbox oil temperature. Oils operating at high temperature require good viscosity and high resistance to oxidation and foaming. </a:t>
                      </a:r>
                      <a:endParaRPr lang="en-US" sz="1200" b="0" i="0" u="none" strike="noStrike" dirty="0">
                        <a:solidFill>
                          <a:srgbClr val="000000"/>
                        </a:solidFill>
                        <a:effectLst/>
                        <a:latin typeface="Calibri" panose="020F0502020204030204" pitchFamily="34" charset="0"/>
                      </a:endParaRPr>
                    </a:p>
                  </a:txBody>
                  <a:tcPr marL="7528" marR="7528" marT="7528" marB="0" anchor="b"/>
                </a:tc>
                <a:extLst>
                  <a:ext uri="{0D108BD9-81ED-4DB2-BD59-A6C34878D82A}">
                    <a16:rowId xmlns:a16="http://schemas.microsoft.com/office/drawing/2014/main" val="3641311998"/>
                  </a:ext>
                </a:extLst>
              </a:tr>
              <a:tr h="388461">
                <a:tc>
                  <a:txBody>
                    <a:bodyPr/>
                    <a:lstStyle/>
                    <a:p>
                      <a:pPr algn="ctr" fontAlgn="b"/>
                      <a:r>
                        <a:rPr lang="en-IN" sz="1200" u="none" strike="noStrike">
                          <a:effectLst/>
                        </a:rPr>
                        <a:t>Ambient temperature </a:t>
                      </a:r>
                      <a:endParaRPr lang="en-IN" sz="1200" b="0" i="0" u="none" strike="noStrike">
                        <a:solidFill>
                          <a:srgbClr val="222222"/>
                        </a:solidFill>
                        <a:effectLst/>
                        <a:latin typeface="Calibri" panose="020F0502020204030204" pitchFamily="34" charset="0"/>
                      </a:endParaRPr>
                    </a:p>
                  </a:txBody>
                  <a:tcPr marL="7528" marR="7528" marT="7528" marB="0" anchor="b"/>
                </a:tc>
                <a:tc>
                  <a:txBody>
                    <a:bodyPr/>
                    <a:lstStyle/>
                    <a:p>
                      <a:pPr algn="ctr" fontAlgn="b"/>
                      <a:r>
                        <a:rPr lang="en-IN" sz="1200" u="none" strike="noStrike" dirty="0">
                          <a:effectLst/>
                        </a:rPr>
                        <a:t>10°C to 57°C</a:t>
                      </a:r>
                      <a:endParaRPr lang="en-IN" sz="1200" b="0" i="0" u="none" strike="noStrike" dirty="0">
                        <a:solidFill>
                          <a:srgbClr val="000000"/>
                        </a:solidFill>
                        <a:effectLst/>
                        <a:latin typeface="Calibri" panose="020F0502020204030204" pitchFamily="34" charset="0"/>
                      </a:endParaRPr>
                    </a:p>
                  </a:txBody>
                  <a:tcPr marL="7528" marR="7528" marT="7528" marB="0" anchor="b"/>
                </a:tc>
                <a:tc>
                  <a:txBody>
                    <a:bodyPr/>
                    <a:lstStyle/>
                    <a:p>
                      <a:pPr algn="l" fontAlgn="b"/>
                      <a:r>
                        <a:rPr lang="en-US" sz="1200" u="none" strike="noStrike" dirty="0">
                          <a:effectLst/>
                        </a:rPr>
                        <a:t>level of </a:t>
                      </a:r>
                      <a:r>
                        <a:rPr lang="en-US" sz="1200" u="none" strike="noStrike" dirty="0" err="1">
                          <a:effectLst/>
                        </a:rPr>
                        <a:t>temperatureon</a:t>
                      </a:r>
                      <a:r>
                        <a:rPr lang="en-US" sz="1200" u="none" strike="noStrike" dirty="0">
                          <a:effectLst/>
                        </a:rPr>
                        <a:t> ground. Ambient temperature is the air temperature of any object or environment where equipment is stored. </a:t>
                      </a:r>
                      <a:endParaRPr lang="en-US" sz="1200" b="0" i="0" u="none" strike="noStrike" dirty="0">
                        <a:solidFill>
                          <a:srgbClr val="000000"/>
                        </a:solidFill>
                        <a:effectLst/>
                        <a:latin typeface="Calibri" panose="020F0502020204030204" pitchFamily="34" charset="0"/>
                      </a:endParaRPr>
                    </a:p>
                  </a:txBody>
                  <a:tcPr marL="7528" marR="7528" marT="7528" marB="0" anchor="b"/>
                </a:tc>
                <a:extLst>
                  <a:ext uri="{0D108BD9-81ED-4DB2-BD59-A6C34878D82A}">
                    <a16:rowId xmlns:a16="http://schemas.microsoft.com/office/drawing/2014/main" val="36046533"/>
                  </a:ext>
                </a:extLst>
              </a:tr>
              <a:tr h="388461">
                <a:tc>
                  <a:txBody>
                    <a:bodyPr/>
                    <a:lstStyle/>
                    <a:p>
                      <a:pPr algn="ctr" fontAlgn="b"/>
                      <a:r>
                        <a:rPr lang="en-IN" sz="1200" u="none" strike="noStrike">
                          <a:effectLst/>
                        </a:rPr>
                        <a:t>Rotor Speed</a:t>
                      </a:r>
                      <a:endParaRPr lang="en-IN" sz="1200" b="0" i="0" u="none" strike="noStrike">
                        <a:solidFill>
                          <a:srgbClr val="222222"/>
                        </a:solidFill>
                        <a:effectLst/>
                        <a:latin typeface="Calibri" panose="020F0502020204030204" pitchFamily="34" charset="0"/>
                      </a:endParaRPr>
                    </a:p>
                  </a:txBody>
                  <a:tcPr marL="7528" marR="7528" marT="7528" marB="0" anchor="b"/>
                </a:tc>
                <a:tc>
                  <a:txBody>
                    <a:bodyPr/>
                    <a:lstStyle/>
                    <a:p>
                      <a:pPr algn="ctr" fontAlgn="b"/>
                      <a:r>
                        <a:rPr lang="en-IN" sz="1200" u="none" strike="noStrike">
                          <a:effectLst/>
                        </a:rPr>
                        <a:t>50-300 RPM</a:t>
                      </a:r>
                      <a:endParaRPr lang="en-IN" sz="1200" b="0" i="0" u="none" strike="noStrike">
                        <a:solidFill>
                          <a:srgbClr val="000000"/>
                        </a:solidFill>
                        <a:effectLst/>
                        <a:latin typeface="Calibri" panose="020F0502020204030204" pitchFamily="34" charset="0"/>
                      </a:endParaRPr>
                    </a:p>
                  </a:txBody>
                  <a:tcPr marL="7528" marR="7528" marT="7528" marB="0" anchor="b"/>
                </a:tc>
                <a:tc>
                  <a:txBody>
                    <a:bodyPr/>
                    <a:lstStyle/>
                    <a:p>
                      <a:pPr algn="l" fontAlgn="b"/>
                      <a:r>
                        <a:rPr lang="en-US" sz="1200" u="none" strike="noStrike" dirty="0">
                          <a:effectLst/>
                        </a:rPr>
                        <a:t>Rotational speed of a wind turbine rotor about its axis. Part of the turbine's drivetrain, the low-speed shaft is connected to the rotor and spins between 8–20 rotations per minute.</a:t>
                      </a:r>
                      <a:endParaRPr lang="en-US" sz="1200" b="0" i="0" u="none" strike="noStrike" dirty="0">
                        <a:solidFill>
                          <a:srgbClr val="000000"/>
                        </a:solidFill>
                        <a:effectLst/>
                        <a:latin typeface="Calibri" panose="020F0502020204030204" pitchFamily="34" charset="0"/>
                      </a:endParaRPr>
                    </a:p>
                  </a:txBody>
                  <a:tcPr marL="7528" marR="7528" marT="7528" marB="0" anchor="b"/>
                </a:tc>
                <a:extLst>
                  <a:ext uri="{0D108BD9-81ED-4DB2-BD59-A6C34878D82A}">
                    <a16:rowId xmlns:a16="http://schemas.microsoft.com/office/drawing/2014/main" val="2618347265"/>
                  </a:ext>
                </a:extLst>
              </a:tr>
              <a:tr h="388461">
                <a:tc>
                  <a:txBody>
                    <a:bodyPr/>
                    <a:lstStyle/>
                    <a:p>
                      <a:pPr algn="ctr" fontAlgn="b"/>
                      <a:r>
                        <a:rPr lang="en-IN" sz="1200" u="none" strike="noStrike">
                          <a:effectLst/>
                        </a:rPr>
                        <a:t>Nacelle temperature</a:t>
                      </a:r>
                      <a:endParaRPr lang="en-IN" sz="1200" b="0" i="0" u="none" strike="noStrike">
                        <a:solidFill>
                          <a:srgbClr val="222222"/>
                        </a:solidFill>
                        <a:effectLst/>
                        <a:latin typeface="Calibri" panose="020F0502020204030204" pitchFamily="34" charset="0"/>
                      </a:endParaRPr>
                    </a:p>
                  </a:txBody>
                  <a:tcPr marL="7528" marR="7528" marT="7528" marB="0" anchor="b"/>
                </a:tc>
                <a:tc>
                  <a:txBody>
                    <a:bodyPr/>
                    <a:lstStyle/>
                    <a:p>
                      <a:pPr algn="ctr" fontAlgn="b"/>
                      <a:r>
                        <a:rPr lang="en-IN" sz="1200" u="none" strike="noStrike">
                          <a:effectLst/>
                        </a:rPr>
                        <a:t>30°C  to 60°C </a:t>
                      </a:r>
                      <a:endParaRPr lang="en-IN" sz="1200" b="0" i="0" u="none" strike="noStrike">
                        <a:solidFill>
                          <a:srgbClr val="222222"/>
                        </a:solidFill>
                        <a:effectLst/>
                        <a:latin typeface="Calibri" panose="020F0502020204030204" pitchFamily="34" charset="0"/>
                      </a:endParaRPr>
                    </a:p>
                  </a:txBody>
                  <a:tcPr marL="7528" marR="7528" marT="7528" marB="0" anchor="b"/>
                </a:tc>
                <a:tc>
                  <a:txBody>
                    <a:bodyPr/>
                    <a:lstStyle/>
                    <a:p>
                      <a:pPr algn="l" fontAlgn="b"/>
                      <a:r>
                        <a:rPr lang="en-US" sz="1200" u="none" strike="noStrike" dirty="0">
                          <a:effectLst/>
                        </a:rPr>
                        <a:t>temperature of the oil in generator. wind turbine nacelle is that they must withstand a wide range of ambient temperature.</a:t>
                      </a:r>
                      <a:endParaRPr lang="en-US" sz="1200" b="0" i="0" u="none" strike="noStrike" dirty="0">
                        <a:solidFill>
                          <a:srgbClr val="000000"/>
                        </a:solidFill>
                        <a:effectLst/>
                        <a:latin typeface="Calibri" panose="020F0502020204030204" pitchFamily="34" charset="0"/>
                      </a:endParaRPr>
                    </a:p>
                  </a:txBody>
                  <a:tcPr marL="7528" marR="7528" marT="7528" marB="0" anchor="b"/>
                </a:tc>
                <a:extLst>
                  <a:ext uri="{0D108BD9-81ED-4DB2-BD59-A6C34878D82A}">
                    <a16:rowId xmlns:a16="http://schemas.microsoft.com/office/drawing/2014/main" val="435835941"/>
                  </a:ext>
                </a:extLst>
              </a:tr>
              <a:tr h="353922">
                <a:tc>
                  <a:txBody>
                    <a:bodyPr/>
                    <a:lstStyle/>
                    <a:p>
                      <a:pPr algn="ctr" fontAlgn="b"/>
                      <a:r>
                        <a:rPr lang="en-IN" sz="1200" u="none" strike="noStrike">
                          <a:effectLst/>
                        </a:rPr>
                        <a:t>Bearing Temperature</a:t>
                      </a:r>
                      <a:endParaRPr lang="en-IN" sz="1200" b="0" i="0" u="none" strike="noStrike">
                        <a:solidFill>
                          <a:srgbClr val="000000"/>
                        </a:solidFill>
                        <a:effectLst/>
                        <a:latin typeface="Arial" panose="020B0604020202020204" pitchFamily="34" charset="0"/>
                      </a:endParaRPr>
                    </a:p>
                  </a:txBody>
                  <a:tcPr marL="7528" marR="7528" marT="7528" marB="0" anchor="b"/>
                </a:tc>
                <a:tc>
                  <a:txBody>
                    <a:bodyPr/>
                    <a:lstStyle/>
                    <a:p>
                      <a:pPr algn="ctr" fontAlgn="b"/>
                      <a:r>
                        <a:rPr lang="en-IN" sz="1200" u="none" strike="noStrike">
                          <a:effectLst/>
                        </a:rPr>
                        <a:t>70 °C to 100°C</a:t>
                      </a:r>
                      <a:endParaRPr lang="en-IN" sz="1200" b="0" i="0" u="none" strike="noStrike">
                        <a:solidFill>
                          <a:srgbClr val="000000"/>
                        </a:solidFill>
                        <a:effectLst/>
                        <a:latin typeface="Calibri" panose="020F0502020204030204" pitchFamily="34" charset="0"/>
                      </a:endParaRPr>
                    </a:p>
                  </a:txBody>
                  <a:tcPr marL="7528" marR="7528" marT="7528" marB="0" anchor="b"/>
                </a:tc>
                <a:tc>
                  <a:txBody>
                    <a:bodyPr/>
                    <a:lstStyle/>
                    <a:p>
                      <a:pPr algn="l" fontAlgn="b"/>
                      <a:r>
                        <a:rPr lang="en-US" sz="1200" u="none" strike="noStrike" dirty="0">
                          <a:effectLst/>
                        </a:rPr>
                        <a:t>The temperature of the bearing in degrees Celsius. Bearings in steam turbines will normally operate at temperatures below 180 degrees Fahrenheit.</a:t>
                      </a:r>
                      <a:endParaRPr lang="en-US" sz="1200" b="0" i="0" u="none" strike="noStrike" dirty="0">
                        <a:solidFill>
                          <a:srgbClr val="000000"/>
                        </a:solidFill>
                        <a:effectLst/>
                        <a:latin typeface="Arial" panose="020B0604020202020204" pitchFamily="34" charset="0"/>
                      </a:endParaRPr>
                    </a:p>
                  </a:txBody>
                  <a:tcPr marL="7528" marR="7528" marT="7528" marB="0" anchor="b"/>
                </a:tc>
                <a:extLst>
                  <a:ext uri="{0D108BD9-81ED-4DB2-BD59-A6C34878D82A}">
                    <a16:rowId xmlns:a16="http://schemas.microsoft.com/office/drawing/2014/main" val="3847076047"/>
                  </a:ext>
                </a:extLst>
              </a:tr>
              <a:tr h="388461">
                <a:tc>
                  <a:txBody>
                    <a:bodyPr/>
                    <a:lstStyle/>
                    <a:p>
                      <a:pPr algn="ctr" fontAlgn="b"/>
                      <a:r>
                        <a:rPr lang="en-IN" sz="1200" u="none" strike="noStrike">
                          <a:effectLst/>
                        </a:rPr>
                        <a:t>Generator Speed</a:t>
                      </a:r>
                      <a:endParaRPr lang="en-IN" sz="1200" b="0" i="0" u="none" strike="noStrike">
                        <a:solidFill>
                          <a:srgbClr val="000000"/>
                        </a:solidFill>
                        <a:effectLst/>
                        <a:latin typeface="Calibri" panose="020F0502020204030204" pitchFamily="34" charset="0"/>
                      </a:endParaRPr>
                    </a:p>
                  </a:txBody>
                  <a:tcPr marL="7528" marR="7528" marT="7528" marB="0" anchor="b"/>
                </a:tc>
                <a:tc>
                  <a:txBody>
                    <a:bodyPr/>
                    <a:lstStyle/>
                    <a:p>
                      <a:pPr algn="ctr" fontAlgn="b"/>
                      <a:r>
                        <a:rPr lang="en-IN" sz="1200" u="none" strike="noStrike">
                          <a:effectLst/>
                        </a:rPr>
                        <a:t>1000 to 1800 rpm</a:t>
                      </a:r>
                      <a:endParaRPr lang="en-IN" sz="1200" b="0" i="0" u="none" strike="noStrike">
                        <a:solidFill>
                          <a:srgbClr val="000000"/>
                        </a:solidFill>
                        <a:effectLst/>
                        <a:latin typeface="Calibri" panose="020F0502020204030204" pitchFamily="34" charset="0"/>
                      </a:endParaRPr>
                    </a:p>
                  </a:txBody>
                  <a:tcPr marL="7528" marR="7528" marT="7528" marB="0" anchor="b"/>
                </a:tc>
                <a:tc>
                  <a:txBody>
                    <a:bodyPr/>
                    <a:lstStyle/>
                    <a:p>
                      <a:pPr algn="l" fontAlgn="b"/>
                      <a:r>
                        <a:rPr lang="en-US" sz="1200" u="none" strike="noStrike" dirty="0">
                          <a:effectLst/>
                        </a:rPr>
                        <a:t>The rotational speed required by most generators to produce electricity. a speed that allows the turbine's generator to produce AC electricity.</a:t>
                      </a:r>
                      <a:endParaRPr lang="en-US" sz="1200" b="0" i="0" u="none" strike="noStrike" dirty="0">
                        <a:solidFill>
                          <a:srgbClr val="000000"/>
                        </a:solidFill>
                        <a:effectLst/>
                        <a:latin typeface="Calibri" panose="020F0502020204030204" pitchFamily="34" charset="0"/>
                      </a:endParaRPr>
                    </a:p>
                  </a:txBody>
                  <a:tcPr marL="7528" marR="7528" marT="7528" marB="0" anchor="b"/>
                </a:tc>
                <a:extLst>
                  <a:ext uri="{0D108BD9-81ED-4DB2-BD59-A6C34878D82A}">
                    <a16:rowId xmlns:a16="http://schemas.microsoft.com/office/drawing/2014/main" val="1014222354"/>
                  </a:ext>
                </a:extLst>
              </a:tr>
              <a:tr h="223934">
                <a:tc>
                  <a:txBody>
                    <a:bodyPr/>
                    <a:lstStyle/>
                    <a:p>
                      <a:pPr algn="ctr" fontAlgn="b"/>
                      <a:r>
                        <a:rPr lang="en-IN" sz="1200" u="none" strike="noStrike">
                          <a:effectLst/>
                        </a:rPr>
                        <a:t>yaw angle</a:t>
                      </a:r>
                      <a:endParaRPr lang="en-IN" sz="1200" b="0" i="0" u="none" strike="noStrike">
                        <a:solidFill>
                          <a:srgbClr val="000000"/>
                        </a:solidFill>
                        <a:effectLst/>
                        <a:latin typeface="Calibri" panose="020F0502020204030204" pitchFamily="34" charset="0"/>
                      </a:endParaRPr>
                    </a:p>
                  </a:txBody>
                  <a:tcPr marL="7528" marR="7528" marT="7528" marB="0" anchor="b"/>
                </a:tc>
                <a:tc>
                  <a:txBody>
                    <a:bodyPr/>
                    <a:lstStyle/>
                    <a:p>
                      <a:pPr algn="ctr" fontAlgn="b"/>
                      <a:r>
                        <a:rPr lang="en-IN" sz="1200" u="none" strike="noStrike">
                          <a:effectLst/>
                        </a:rPr>
                        <a:t>0 to 60 Degree</a:t>
                      </a:r>
                      <a:endParaRPr lang="en-IN" sz="1200" b="0" i="0" u="none" strike="noStrike">
                        <a:solidFill>
                          <a:srgbClr val="000000"/>
                        </a:solidFill>
                        <a:effectLst/>
                        <a:latin typeface="Arial" panose="020B0604020202020204" pitchFamily="34" charset="0"/>
                      </a:endParaRPr>
                    </a:p>
                  </a:txBody>
                  <a:tcPr marL="7528" marR="7528" marT="7528" marB="0" anchor="b"/>
                </a:tc>
                <a:tc>
                  <a:txBody>
                    <a:bodyPr/>
                    <a:lstStyle/>
                    <a:p>
                      <a:pPr algn="l" fontAlgn="b"/>
                      <a:r>
                        <a:rPr lang="en-US" sz="1200" u="none" strike="noStrike" dirty="0">
                          <a:effectLst/>
                        </a:rPr>
                        <a:t>The position of the yaw angle degrees. used to turn the wind turbine rotor against the wind.</a:t>
                      </a:r>
                      <a:endParaRPr lang="en-US" sz="1200" b="0" i="0" u="none" strike="noStrike" dirty="0">
                        <a:solidFill>
                          <a:srgbClr val="000000"/>
                        </a:solidFill>
                        <a:effectLst/>
                        <a:latin typeface="Arial" panose="020B0604020202020204" pitchFamily="34" charset="0"/>
                      </a:endParaRPr>
                    </a:p>
                  </a:txBody>
                  <a:tcPr marL="7528" marR="7528" marT="7528" marB="0" anchor="b"/>
                </a:tc>
                <a:extLst>
                  <a:ext uri="{0D108BD9-81ED-4DB2-BD59-A6C34878D82A}">
                    <a16:rowId xmlns:a16="http://schemas.microsoft.com/office/drawing/2014/main" val="1790748318"/>
                  </a:ext>
                </a:extLst>
              </a:tr>
              <a:tr h="223934">
                <a:tc>
                  <a:txBody>
                    <a:bodyPr/>
                    <a:lstStyle/>
                    <a:p>
                      <a:pPr algn="ctr" fontAlgn="b"/>
                      <a:r>
                        <a:rPr lang="en-IN" sz="1200" u="none" strike="noStrike">
                          <a:effectLst/>
                        </a:rPr>
                        <a:t>Wind direction</a:t>
                      </a:r>
                      <a:endParaRPr lang="en-IN" sz="1200" b="0" i="0" u="none" strike="noStrike">
                        <a:solidFill>
                          <a:srgbClr val="000000"/>
                        </a:solidFill>
                        <a:effectLst/>
                        <a:latin typeface="Calibri" panose="020F0502020204030204" pitchFamily="34" charset="0"/>
                      </a:endParaRPr>
                    </a:p>
                  </a:txBody>
                  <a:tcPr marL="7528" marR="7528" marT="7528" marB="0" anchor="b"/>
                </a:tc>
                <a:tc>
                  <a:txBody>
                    <a:bodyPr/>
                    <a:lstStyle/>
                    <a:p>
                      <a:pPr algn="ctr" fontAlgn="b"/>
                      <a:r>
                        <a:rPr lang="en-IN" sz="1200" u="none" strike="noStrike">
                          <a:effectLst/>
                        </a:rPr>
                        <a:t>0 to 90 Degree</a:t>
                      </a:r>
                      <a:endParaRPr lang="en-IN" sz="1200" b="0" i="0" u="none" strike="noStrike">
                        <a:solidFill>
                          <a:srgbClr val="000000"/>
                        </a:solidFill>
                        <a:effectLst/>
                        <a:latin typeface="Arial" panose="020B0604020202020204" pitchFamily="34" charset="0"/>
                      </a:endParaRPr>
                    </a:p>
                  </a:txBody>
                  <a:tcPr marL="7528" marR="7528" marT="7528" marB="0" anchor="b"/>
                </a:tc>
                <a:tc>
                  <a:txBody>
                    <a:bodyPr/>
                    <a:lstStyle/>
                    <a:p>
                      <a:pPr algn="l" fontAlgn="b"/>
                      <a:r>
                        <a:rPr lang="en-US" sz="1200" u="none" strike="noStrike" dirty="0">
                          <a:effectLst/>
                        </a:rPr>
                        <a:t>The direction of the wind in degrees. </a:t>
                      </a:r>
                      <a:endParaRPr lang="en-US" sz="1200" b="0" i="0" u="none" strike="noStrike" dirty="0">
                        <a:solidFill>
                          <a:srgbClr val="000000"/>
                        </a:solidFill>
                        <a:effectLst/>
                        <a:latin typeface="Arial" panose="020B0604020202020204" pitchFamily="34" charset="0"/>
                      </a:endParaRPr>
                    </a:p>
                  </a:txBody>
                  <a:tcPr marL="7528" marR="7528" marT="7528" marB="0" anchor="b"/>
                </a:tc>
                <a:extLst>
                  <a:ext uri="{0D108BD9-81ED-4DB2-BD59-A6C34878D82A}">
                    <a16:rowId xmlns:a16="http://schemas.microsoft.com/office/drawing/2014/main" val="1009864202"/>
                  </a:ext>
                </a:extLst>
              </a:tr>
              <a:tr h="223934">
                <a:tc>
                  <a:txBody>
                    <a:bodyPr/>
                    <a:lstStyle/>
                    <a:p>
                      <a:pPr algn="ctr" fontAlgn="b"/>
                      <a:r>
                        <a:rPr lang="en-IN" sz="1200" u="none" strike="noStrike">
                          <a:effectLst/>
                        </a:rPr>
                        <a:t>Wheel hub Temperature</a:t>
                      </a:r>
                      <a:endParaRPr lang="en-IN" sz="1200" b="0" i="0" u="none" strike="noStrike">
                        <a:solidFill>
                          <a:srgbClr val="000000"/>
                        </a:solidFill>
                        <a:effectLst/>
                        <a:latin typeface="Arial" panose="020B0604020202020204" pitchFamily="34" charset="0"/>
                      </a:endParaRPr>
                    </a:p>
                  </a:txBody>
                  <a:tcPr marL="7528" marR="7528" marT="7528" marB="0" anchor="b"/>
                </a:tc>
                <a:tc>
                  <a:txBody>
                    <a:bodyPr/>
                    <a:lstStyle/>
                    <a:p>
                      <a:pPr algn="ctr" fontAlgn="b"/>
                      <a:r>
                        <a:rPr lang="en-IN" sz="1200" u="none" strike="noStrike">
                          <a:effectLst/>
                        </a:rPr>
                        <a:t>-40 °C  to 80°C </a:t>
                      </a:r>
                      <a:endParaRPr lang="en-IN" sz="1200" b="0" i="0" u="none" strike="noStrike">
                        <a:solidFill>
                          <a:srgbClr val="222222"/>
                        </a:solidFill>
                        <a:effectLst/>
                        <a:latin typeface="Calibri" panose="020F0502020204030204" pitchFamily="34" charset="0"/>
                      </a:endParaRPr>
                    </a:p>
                  </a:txBody>
                  <a:tcPr marL="7528" marR="7528" marT="7528" marB="0" anchor="b"/>
                </a:tc>
                <a:tc>
                  <a:txBody>
                    <a:bodyPr/>
                    <a:lstStyle/>
                    <a:p>
                      <a:pPr algn="l" fontAlgn="b"/>
                      <a:r>
                        <a:rPr lang="en-US" sz="1200" u="none" strike="noStrike" dirty="0">
                          <a:effectLst/>
                        </a:rPr>
                        <a:t>The wheel hubs house the bearings that support the main shaft and blades of the wind turbine</a:t>
                      </a:r>
                      <a:endParaRPr lang="en-US" sz="1200" b="0" i="0" u="none" strike="noStrike" dirty="0">
                        <a:solidFill>
                          <a:srgbClr val="000000"/>
                        </a:solidFill>
                        <a:effectLst/>
                        <a:latin typeface="Arial" panose="020B0604020202020204" pitchFamily="34" charset="0"/>
                      </a:endParaRPr>
                    </a:p>
                  </a:txBody>
                  <a:tcPr marL="7528" marR="7528" marT="7528" marB="0" anchor="b"/>
                </a:tc>
                <a:extLst>
                  <a:ext uri="{0D108BD9-81ED-4DB2-BD59-A6C34878D82A}">
                    <a16:rowId xmlns:a16="http://schemas.microsoft.com/office/drawing/2014/main" val="1371518424"/>
                  </a:ext>
                </a:extLst>
              </a:tr>
              <a:tr h="223934">
                <a:tc>
                  <a:txBody>
                    <a:bodyPr/>
                    <a:lstStyle/>
                    <a:p>
                      <a:pPr algn="ctr" fontAlgn="b"/>
                      <a:r>
                        <a:rPr lang="en-IN" sz="1200" u="none" strike="noStrike">
                          <a:effectLst/>
                        </a:rPr>
                        <a:t>Gear box inlet temperature</a:t>
                      </a:r>
                      <a:endParaRPr lang="en-IN" sz="1200" b="0" i="0" u="none" strike="noStrike">
                        <a:solidFill>
                          <a:srgbClr val="000000"/>
                        </a:solidFill>
                        <a:effectLst/>
                        <a:latin typeface="Arial" panose="020B0604020202020204" pitchFamily="34" charset="0"/>
                      </a:endParaRPr>
                    </a:p>
                  </a:txBody>
                  <a:tcPr marL="7528" marR="7528" marT="7528" marB="0" anchor="b"/>
                </a:tc>
                <a:tc>
                  <a:txBody>
                    <a:bodyPr/>
                    <a:lstStyle/>
                    <a:p>
                      <a:pPr algn="ctr" fontAlgn="b"/>
                      <a:r>
                        <a:rPr lang="en-IN" sz="1200" u="none" strike="noStrike">
                          <a:effectLst/>
                        </a:rPr>
                        <a:t>40°C to 60°C</a:t>
                      </a:r>
                      <a:endParaRPr lang="en-IN" sz="1200" b="0" i="0" u="none" strike="noStrike">
                        <a:solidFill>
                          <a:srgbClr val="000000"/>
                        </a:solidFill>
                        <a:effectLst/>
                        <a:latin typeface="Calibri" panose="020F0502020204030204" pitchFamily="34" charset="0"/>
                      </a:endParaRPr>
                    </a:p>
                  </a:txBody>
                  <a:tcPr marL="7528" marR="7528" marT="7528" marB="0" anchor="b"/>
                </a:tc>
                <a:tc>
                  <a:txBody>
                    <a:bodyPr/>
                    <a:lstStyle/>
                    <a:p>
                      <a:pPr algn="l" fontAlgn="b"/>
                      <a:r>
                        <a:rPr lang="en-US" sz="1200" u="none" strike="noStrike" dirty="0">
                          <a:effectLst/>
                        </a:rPr>
                        <a:t>The gearbox inlet temperature is the temperature of the air or fluid entering the gearbox.</a:t>
                      </a:r>
                      <a:endParaRPr lang="en-US" sz="1200" b="0" i="0" u="none" strike="noStrike" dirty="0">
                        <a:solidFill>
                          <a:srgbClr val="000000"/>
                        </a:solidFill>
                        <a:effectLst/>
                        <a:latin typeface="Arial" panose="020B0604020202020204" pitchFamily="34" charset="0"/>
                      </a:endParaRPr>
                    </a:p>
                  </a:txBody>
                  <a:tcPr marL="7528" marR="7528" marT="7528" marB="0" anchor="b"/>
                </a:tc>
                <a:extLst>
                  <a:ext uri="{0D108BD9-81ED-4DB2-BD59-A6C34878D82A}">
                    <a16:rowId xmlns:a16="http://schemas.microsoft.com/office/drawing/2014/main" val="222668092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5"/>
          <p:cNvSpPr txBox="1">
            <a:spLocks noGrp="1"/>
          </p:cNvSpPr>
          <p:nvPr>
            <p:ph type="title"/>
          </p:nvPr>
        </p:nvSpPr>
        <p:spPr>
          <a:xfrm>
            <a:off x="248194" y="147682"/>
            <a:ext cx="92472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a:latin typeface="Times New Roman"/>
                <a:ea typeface="Times New Roman"/>
                <a:cs typeface="Times New Roman"/>
                <a:sym typeface="Times New Roman"/>
              </a:rPr>
              <a:t>Exploratory Data Analysis [EDA]</a:t>
            </a:r>
            <a:endParaRPr sz="3200">
              <a:latin typeface="Times New Roman"/>
              <a:ea typeface="Times New Roman"/>
              <a:cs typeface="Times New Roman"/>
              <a:sym typeface="Times New Roman"/>
            </a:endParaRPr>
          </a:p>
        </p:txBody>
      </p:sp>
      <p:sp>
        <p:nvSpPr>
          <p:cNvPr id="264" name="Google Shape;264;p25"/>
          <p:cNvSpPr txBox="1">
            <a:spLocks noGrp="1"/>
          </p:cNvSpPr>
          <p:nvPr>
            <p:ph type="sldNum" idx="12"/>
          </p:nvPr>
        </p:nvSpPr>
        <p:spPr>
          <a:xfrm>
            <a:off x="11639552" y="6350000"/>
            <a:ext cx="390525" cy="288925"/>
          </a:xfrm>
          <a:prstGeom prst="rect">
            <a:avLst/>
          </a:prstGeom>
          <a:noFill/>
          <a:ln>
            <a:noFill/>
          </a:ln>
        </p:spPr>
        <p:txBody>
          <a:bodyPr spcFirstLastPara="1" wrap="square" lIns="91400" tIns="45675" rIns="91400" bIns="45675" anchor="ctr" anchorCtr="0">
            <a:noAutofit/>
          </a:bodyPr>
          <a:lstStyle/>
          <a:p>
            <a:pPr marL="0" lvl="0" indent="0" algn="r" rtl="0">
              <a:lnSpc>
                <a:spcPct val="100000"/>
              </a:lnSpc>
              <a:spcBef>
                <a:spcPts val="0"/>
              </a:spcBef>
              <a:spcAft>
                <a:spcPts val="0"/>
              </a:spcAft>
              <a:buSzPts val="1200"/>
              <a:buNone/>
            </a:pPr>
            <a:fld id="{00000000-1234-1234-1234-123412341234}" type="slidenum">
              <a:rPr lang="en-US"/>
              <a:t>8</a:t>
            </a:fld>
            <a:endParaRPr/>
          </a:p>
        </p:txBody>
      </p:sp>
      <p:sp>
        <p:nvSpPr>
          <p:cNvPr id="266" name="Google Shape;266;p25"/>
          <p:cNvSpPr txBox="1"/>
          <p:nvPr/>
        </p:nvSpPr>
        <p:spPr>
          <a:xfrm>
            <a:off x="666752" y="1015239"/>
            <a:ext cx="10972800" cy="1154132"/>
          </a:xfrm>
          <a:prstGeom prst="rect">
            <a:avLst/>
          </a:prstGeom>
          <a:noFill/>
          <a:ln>
            <a:noFill/>
          </a:ln>
        </p:spPr>
        <p:txBody>
          <a:bodyPr spcFirstLastPara="1" wrap="square" lIns="91425" tIns="91425" rIns="91425" bIns="91425" anchor="t" anchorCtr="0">
            <a:spAutoFit/>
          </a:bodyPr>
          <a:lstStyle/>
          <a:p>
            <a:pPr marL="342900" lvl="0" indent="-342900" algn="l" rtl="0">
              <a:lnSpc>
                <a:spcPct val="150000"/>
              </a:lnSpc>
              <a:spcBef>
                <a:spcPts val="0"/>
              </a:spcBef>
              <a:spcAft>
                <a:spcPts val="0"/>
              </a:spcAft>
              <a:buFont typeface="Arial" panose="020B0604020202020204" pitchFamily="34" charset="0"/>
              <a:buChar char="•"/>
            </a:pPr>
            <a:r>
              <a:rPr lang="en-US" dirty="0">
                <a:solidFill>
                  <a:srgbClr val="1F1F1F"/>
                </a:solidFill>
                <a:latin typeface="+mj-lt"/>
                <a:ea typeface="Calibri"/>
                <a:cs typeface="Calibri"/>
                <a:sym typeface="Calibri"/>
              </a:rPr>
              <a:t>Importing the file in Python(Spyder) or SQL Workbench</a:t>
            </a:r>
          </a:p>
          <a:p>
            <a:pPr marL="342900" lvl="0" indent="-342900" algn="l" rtl="0">
              <a:lnSpc>
                <a:spcPct val="150000"/>
              </a:lnSpc>
              <a:spcBef>
                <a:spcPts val="0"/>
              </a:spcBef>
              <a:spcAft>
                <a:spcPts val="0"/>
              </a:spcAft>
              <a:buFont typeface="Arial" panose="020B0604020202020204" pitchFamily="34" charset="0"/>
              <a:buChar char="•"/>
            </a:pPr>
            <a:r>
              <a:rPr lang="en-US" dirty="0">
                <a:solidFill>
                  <a:srgbClr val="1F1F1F"/>
                </a:solidFill>
                <a:latin typeface="+mj-lt"/>
                <a:ea typeface="Calibri"/>
                <a:cs typeface="Calibri"/>
                <a:sym typeface="Calibri"/>
              </a:rPr>
              <a:t>Identified the missing values</a:t>
            </a:r>
          </a:p>
          <a:p>
            <a:pPr marL="342900" lvl="0" indent="-342900" algn="l" rtl="0">
              <a:lnSpc>
                <a:spcPct val="150000"/>
              </a:lnSpc>
              <a:spcBef>
                <a:spcPts val="0"/>
              </a:spcBef>
              <a:spcAft>
                <a:spcPts val="0"/>
              </a:spcAft>
              <a:buFont typeface="Arial" panose="020B0604020202020204" pitchFamily="34" charset="0"/>
              <a:buChar char="•"/>
            </a:pPr>
            <a:r>
              <a:rPr lang="en-US" dirty="0">
                <a:solidFill>
                  <a:srgbClr val="1F1F1F"/>
                </a:solidFill>
                <a:latin typeface="+mj-lt"/>
                <a:ea typeface="Calibri"/>
                <a:cs typeface="Calibri"/>
                <a:sym typeface="Calibri"/>
              </a:rPr>
              <a:t>Performed Four Moments of Business Decision namely:</a:t>
            </a:r>
          </a:p>
        </p:txBody>
      </p:sp>
      <p:sp>
        <p:nvSpPr>
          <p:cNvPr id="268" name="Google Shape;268;p25"/>
          <p:cNvSpPr txBox="1"/>
          <p:nvPr/>
        </p:nvSpPr>
        <p:spPr>
          <a:xfrm>
            <a:off x="6267450" y="1428750"/>
            <a:ext cx="596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70" name="Google Shape;270;p25"/>
          <p:cNvSpPr txBox="1"/>
          <p:nvPr/>
        </p:nvSpPr>
        <p:spPr>
          <a:xfrm>
            <a:off x="666752" y="5067568"/>
            <a:ext cx="11034000" cy="1154132"/>
          </a:xfrm>
          <a:prstGeom prst="rect">
            <a:avLst/>
          </a:prstGeom>
          <a:noFill/>
          <a:ln>
            <a:noFill/>
          </a:ln>
        </p:spPr>
        <p:txBody>
          <a:bodyPr spcFirstLastPara="1" wrap="square" lIns="91425" tIns="91425" rIns="91425" bIns="91425" anchor="t" anchorCtr="0">
            <a:spAutoFit/>
          </a:bodyPr>
          <a:lstStyle/>
          <a:p>
            <a:pPr marL="342900" lvl="0" indent="-342900" algn="l" rtl="0">
              <a:lnSpc>
                <a:spcPct val="150000"/>
              </a:lnSpc>
              <a:spcBef>
                <a:spcPts val="0"/>
              </a:spcBef>
              <a:spcAft>
                <a:spcPts val="0"/>
              </a:spcAft>
              <a:buFont typeface="Arial" panose="020B0604020202020204" pitchFamily="34" charset="0"/>
              <a:buChar char="•"/>
            </a:pPr>
            <a:r>
              <a:rPr lang="en-IN" dirty="0">
                <a:latin typeface="+mj-lt"/>
                <a:ea typeface="Calibri"/>
                <a:cs typeface="Calibri"/>
                <a:sym typeface="Calibri"/>
              </a:rPr>
              <a:t>Did the Univariate Analysis using Bar Plot and Histogram</a:t>
            </a:r>
          </a:p>
          <a:p>
            <a:pPr marL="342900" lvl="0" indent="-342900" algn="l" rtl="0">
              <a:lnSpc>
                <a:spcPct val="150000"/>
              </a:lnSpc>
              <a:spcBef>
                <a:spcPts val="0"/>
              </a:spcBef>
              <a:spcAft>
                <a:spcPts val="0"/>
              </a:spcAft>
              <a:buFont typeface="Arial" panose="020B0604020202020204" pitchFamily="34" charset="0"/>
              <a:buChar char="•"/>
            </a:pPr>
            <a:r>
              <a:rPr lang="en-IN" dirty="0">
                <a:latin typeface="+mj-lt"/>
                <a:ea typeface="Calibri"/>
                <a:cs typeface="Calibri"/>
                <a:sym typeface="Calibri"/>
              </a:rPr>
              <a:t>Did the Bivariate Analysis using scatter plot, identified the correlation coefficient and covariance</a:t>
            </a:r>
          </a:p>
          <a:p>
            <a:pPr marL="342900" lvl="0" indent="-342900" algn="l" rtl="0">
              <a:lnSpc>
                <a:spcPct val="150000"/>
              </a:lnSpc>
              <a:spcBef>
                <a:spcPts val="0"/>
              </a:spcBef>
              <a:spcAft>
                <a:spcPts val="0"/>
              </a:spcAft>
              <a:buFont typeface="Arial" panose="020B0604020202020204" pitchFamily="34" charset="0"/>
              <a:buChar char="•"/>
            </a:pPr>
            <a:r>
              <a:rPr lang="en-IN" dirty="0">
                <a:latin typeface="+mj-lt"/>
                <a:ea typeface="Calibri"/>
                <a:cs typeface="Calibri"/>
                <a:sym typeface="Calibri"/>
              </a:rPr>
              <a:t>Did the Multivariate Analysis using Heat Map</a:t>
            </a:r>
          </a:p>
        </p:txBody>
      </p:sp>
      <p:pic>
        <p:nvPicPr>
          <p:cNvPr id="10"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7A9A015-981A-CC4B-56B6-8C75AC545E1F}"/>
              </a:ext>
            </a:extLst>
          </p:cNvPr>
          <p:cNvSpPr txBox="1"/>
          <p:nvPr/>
        </p:nvSpPr>
        <p:spPr>
          <a:xfrm>
            <a:off x="1828800" y="2035277"/>
            <a:ext cx="8947355" cy="3323987"/>
          </a:xfrm>
          <a:prstGeom prst="rect">
            <a:avLst/>
          </a:prstGeom>
          <a:noFill/>
        </p:spPr>
        <p:txBody>
          <a:bodyPr wrap="square" rtlCol="0">
            <a:spAutoFit/>
          </a:bodyPr>
          <a:lstStyle/>
          <a:p>
            <a:pPr lvl="0" algn="l" rtl="0">
              <a:spcBef>
                <a:spcPts val="0"/>
              </a:spcBef>
              <a:spcAft>
                <a:spcPts val="0"/>
              </a:spcAft>
            </a:pPr>
            <a:r>
              <a:rPr lang="en-US" dirty="0">
                <a:solidFill>
                  <a:srgbClr val="1F1F1F"/>
                </a:solidFill>
                <a:latin typeface="+mj-lt"/>
                <a:ea typeface="Calibri"/>
                <a:cs typeface="Calibri"/>
                <a:sym typeface="Calibri"/>
              </a:rPr>
              <a:t>1. </a:t>
            </a:r>
            <a:r>
              <a:rPr lang="en-US" b="1" dirty="0">
                <a:solidFill>
                  <a:srgbClr val="1F1F1F"/>
                </a:solidFill>
                <a:latin typeface="+mj-lt"/>
                <a:ea typeface="Calibri"/>
                <a:cs typeface="Calibri"/>
                <a:sym typeface="Calibri"/>
              </a:rPr>
              <a:t>Measures of Central Tendency</a:t>
            </a:r>
          </a:p>
          <a:p>
            <a:pPr lvl="0" algn="l" rtl="0">
              <a:spcBef>
                <a:spcPts val="0"/>
              </a:spcBef>
              <a:spcAft>
                <a:spcPts val="0"/>
              </a:spcAft>
            </a:pPr>
            <a:r>
              <a:rPr lang="en-US" dirty="0">
                <a:solidFill>
                  <a:srgbClr val="1F1F1F"/>
                </a:solidFill>
                <a:latin typeface="+mj-lt"/>
                <a:ea typeface="Calibri"/>
                <a:cs typeface="Calibri"/>
                <a:sym typeface="Calibri"/>
              </a:rPr>
              <a:t>                 Calculated  Mean, Median, Mode</a:t>
            </a:r>
          </a:p>
          <a:p>
            <a:pPr lvl="0" algn="l" rtl="0">
              <a:spcBef>
                <a:spcPts val="0"/>
              </a:spcBef>
              <a:spcAft>
                <a:spcPts val="0"/>
              </a:spcAft>
            </a:pPr>
            <a:endParaRPr lang="en-US" dirty="0">
              <a:latin typeface="+mj-lt"/>
              <a:ea typeface="Calibri"/>
              <a:cs typeface="Calibri"/>
              <a:sym typeface="Calibri"/>
            </a:endParaRPr>
          </a:p>
          <a:p>
            <a:r>
              <a:rPr lang="en-IN" dirty="0">
                <a:latin typeface="+mj-lt"/>
              </a:rPr>
              <a:t>2. </a:t>
            </a:r>
            <a:r>
              <a:rPr lang="en-IN" b="1" dirty="0">
                <a:latin typeface="+mj-lt"/>
              </a:rPr>
              <a:t>Measures of Dispersion</a:t>
            </a:r>
          </a:p>
          <a:p>
            <a:r>
              <a:rPr lang="en-IN" dirty="0">
                <a:latin typeface="+mj-lt"/>
              </a:rPr>
              <a:t>                 Calculated Variance, Standard Deviation, Range</a:t>
            </a:r>
          </a:p>
          <a:p>
            <a:endParaRPr lang="en-IN" dirty="0">
              <a:latin typeface="+mj-lt"/>
            </a:endParaRPr>
          </a:p>
          <a:p>
            <a:r>
              <a:rPr lang="en-IN" dirty="0">
                <a:latin typeface="+mj-lt"/>
              </a:rPr>
              <a:t>3. </a:t>
            </a:r>
            <a:r>
              <a:rPr lang="en-IN" b="1" dirty="0">
                <a:latin typeface="+mj-lt"/>
              </a:rPr>
              <a:t>Measure of Asymmetry in the Distribution</a:t>
            </a:r>
          </a:p>
          <a:p>
            <a:r>
              <a:rPr lang="en-IN" dirty="0">
                <a:latin typeface="+mj-lt"/>
              </a:rPr>
              <a:t>                 Applied the code for skewness along with it did the Graphical Representation(histogram) to check for skewness(+ or -).</a:t>
            </a:r>
          </a:p>
          <a:p>
            <a:endParaRPr lang="en-IN" dirty="0">
              <a:latin typeface="+mj-lt"/>
            </a:endParaRPr>
          </a:p>
          <a:p>
            <a:r>
              <a:rPr lang="en-IN" dirty="0">
                <a:latin typeface="+mj-lt"/>
              </a:rPr>
              <a:t>4. </a:t>
            </a:r>
            <a:r>
              <a:rPr lang="en-IN" b="1" dirty="0">
                <a:latin typeface="+mj-lt"/>
              </a:rPr>
              <a:t>Measure of </a:t>
            </a:r>
            <a:r>
              <a:rPr lang="en-IN" b="1" dirty="0" err="1">
                <a:latin typeface="+mj-lt"/>
              </a:rPr>
              <a:t>Peakedness</a:t>
            </a:r>
            <a:r>
              <a:rPr lang="en-IN" b="1" dirty="0">
                <a:latin typeface="+mj-lt"/>
              </a:rPr>
              <a:t> of the Distribution</a:t>
            </a:r>
          </a:p>
          <a:p>
            <a:r>
              <a:rPr lang="en-IN" dirty="0">
                <a:latin typeface="+mj-lt"/>
              </a:rPr>
              <a:t>                  Applied the code for skewness along with it did the the Graphical Representation(histogram) to check for kurtosis(+ or -). </a:t>
            </a:r>
          </a:p>
          <a:p>
            <a:endParaRPr lang="en-IN" dirty="0"/>
          </a:p>
          <a:p>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5"/>
          <p:cNvSpPr txBox="1">
            <a:spLocks noGrp="1"/>
          </p:cNvSpPr>
          <p:nvPr>
            <p:ph type="title"/>
          </p:nvPr>
        </p:nvSpPr>
        <p:spPr>
          <a:xfrm>
            <a:off x="248194" y="147682"/>
            <a:ext cx="92472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a:latin typeface="Times New Roman"/>
                <a:ea typeface="Times New Roman"/>
                <a:cs typeface="Times New Roman"/>
                <a:sym typeface="Times New Roman"/>
              </a:rPr>
              <a:t>Exploratory Data Analysis [EDA]</a:t>
            </a:r>
            <a:endParaRPr sz="3200">
              <a:latin typeface="Times New Roman"/>
              <a:ea typeface="Times New Roman"/>
              <a:cs typeface="Times New Roman"/>
              <a:sym typeface="Times New Roman"/>
            </a:endParaRPr>
          </a:p>
        </p:txBody>
      </p:sp>
      <p:sp>
        <p:nvSpPr>
          <p:cNvPr id="264" name="Google Shape;264;p25"/>
          <p:cNvSpPr txBox="1">
            <a:spLocks noGrp="1"/>
          </p:cNvSpPr>
          <p:nvPr>
            <p:ph type="sldNum" idx="12"/>
          </p:nvPr>
        </p:nvSpPr>
        <p:spPr>
          <a:xfrm>
            <a:off x="11639552" y="6350000"/>
            <a:ext cx="390525" cy="288925"/>
          </a:xfrm>
          <a:prstGeom prst="rect">
            <a:avLst/>
          </a:prstGeom>
          <a:noFill/>
          <a:ln>
            <a:noFill/>
          </a:ln>
        </p:spPr>
        <p:txBody>
          <a:bodyPr spcFirstLastPara="1" wrap="square" lIns="91400" tIns="45675" rIns="91400" bIns="45675" anchor="ctr" anchorCtr="0">
            <a:noAutofit/>
          </a:bodyPr>
          <a:lstStyle/>
          <a:p>
            <a:pPr marL="0" lvl="0" indent="0" algn="r" rtl="0">
              <a:lnSpc>
                <a:spcPct val="100000"/>
              </a:lnSpc>
              <a:spcBef>
                <a:spcPts val="0"/>
              </a:spcBef>
              <a:spcAft>
                <a:spcPts val="0"/>
              </a:spcAft>
              <a:buSzPts val="1200"/>
              <a:buNone/>
            </a:pPr>
            <a:fld id="{00000000-1234-1234-1234-123412341234}" type="slidenum">
              <a:rPr lang="en-US"/>
              <a:t>9</a:t>
            </a:fld>
            <a:endParaRPr/>
          </a:p>
        </p:txBody>
      </p:sp>
      <p:sp>
        <p:nvSpPr>
          <p:cNvPr id="267" name="Google Shape;267;p25"/>
          <p:cNvSpPr txBox="1"/>
          <p:nvPr/>
        </p:nvSpPr>
        <p:spPr>
          <a:xfrm>
            <a:off x="3238500" y="2076450"/>
            <a:ext cx="8991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68" name="Google Shape;268;p25"/>
          <p:cNvSpPr txBox="1"/>
          <p:nvPr/>
        </p:nvSpPr>
        <p:spPr>
          <a:xfrm>
            <a:off x="6267450" y="1428750"/>
            <a:ext cx="596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69" name="Google Shape;269;p25"/>
          <p:cNvSpPr txBox="1"/>
          <p:nvPr/>
        </p:nvSpPr>
        <p:spPr>
          <a:xfrm>
            <a:off x="4686300" y="4057650"/>
            <a:ext cx="7543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70" name="Google Shape;270;p25"/>
          <p:cNvSpPr txBox="1"/>
          <p:nvPr/>
        </p:nvSpPr>
        <p:spPr>
          <a:xfrm>
            <a:off x="191575" y="4750800"/>
            <a:ext cx="11034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10" name="Picture 2" descr="360DigiTMG Reviews - 52 Reviews of 360digitmg.com | Sitejabb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1545" y="5952931"/>
            <a:ext cx="2277039" cy="8083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CD4E794-7B8B-721C-5DE4-A176B42D933B}"/>
              </a:ext>
            </a:extLst>
          </p:cNvPr>
          <p:cNvPicPr>
            <a:picLocks noChangeAspect="1"/>
          </p:cNvPicPr>
          <p:nvPr/>
        </p:nvPicPr>
        <p:blipFill>
          <a:blip r:embed="rId4"/>
          <a:stretch>
            <a:fillRect/>
          </a:stretch>
        </p:blipFill>
        <p:spPr>
          <a:xfrm>
            <a:off x="148074" y="2163970"/>
            <a:ext cx="11895851" cy="2530059"/>
          </a:xfrm>
          <a:prstGeom prst="rect">
            <a:avLst/>
          </a:prstGeom>
        </p:spPr>
      </p:pic>
    </p:spTree>
    <p:extLst>
      <p:ext uri="{BB962C8B-B14F-4D97-AF65-F5344CB8AC3E}">
        <p14:creationId xmlns:p14="http://schemas.microsoft.com/office/powerpoint/2010/main" val="299583096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377</TotalTime>
  <Words>946</Words>
  <Application>Microsoft Office PowerPoint</Application>
  <PresentationFormat>Widescreen</PresentationFormat>
  <Paragraphs>133</Paragraphs>
  <Slides>16</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Times New Roman</vt:lpstr>
      <vt:lpstr>Georgia</vt:lpstr>
      <vt:lpstr>Calibri</vt:lpstr>
      <vt:lpstr>Arial</vt:lpstr>
      <vt:lpstr>Bahnschrift</vt:lpstr>
      <vt:lpstr>Wingdings</vt:lpstr>
      <vt:lpstr>Office Theme</vt:lpstr>
      <vt:lpstr>Wind Turbine Failure Analysis</vt:lpstr>
      <vt:lpstr>Project Leadership</vt:lpstr>
      <vt:lpstr>Contents</vt:lpstr>
      <vt:lpstr> Project Architecture</vt:lpstr>
      <vt:lpstr>Project Overview</vt:lpstr>
      <vt:lpstr>Scope</vt:lpstr>
      <vt:lpstr>Data Dictionary </vt:lpstr>
      <vt:lpstr>Exploratory Data Analysis [EDA]</vt:lpstr>
      <vt:lpstr>Exploratory Data Analysis [EDA]</vt:lpstr>
      <vt:lpstr>Data Preprocessing</vt:lpstr>
      <vt:lpstr>Data Preprocessing</vt:lpstr>
      <vt:lpstr>Data Visualization: 01</vt:lpstr>
      <vt:lpstr>Data Visualization: 02</vt:lpstr>
      <vt:lpstr>Data Visualization: 03</vt:lpstr>
      <vt:lpstr>Data Visualization: 03</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VIKAS BARTHWAL</dc:creator>
  <cp:lastModifiedBy>Praveen Kumar Modalavalasa</cp:lastModifiedBy>
  <cp:revision>8</cp:revision>
  <dcterms:created xsi:type="dcterms:W3CDTF">2022-02-16T01:47:29Z</dcterms:created>
  <dcterms:modified xsi:type="dcterms:W3CDTF">2023-11-26T19:42:18Z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49deba9595b64033890e84905b5c3bc0</vt:lpwstr>
  </property>
</Properties>
</file>